
<file path=[Content_Types].xml><?xml version="1.0" encoding="utf-8"?>
<Types xmlns="http://schemas.openxmlformats.org/package/2006/content-types">
  <Default Extension="xml" ContentType="application/xml"/>
  <Default Extension="mov" ContentType="video/unknown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93455" r:id="rId4"/>
  </p:sldMasterIdLst>
  <p:notesMasterIdLst>
    <p:notesMasterId r:id="rId37"/>
  </p:notesMasterIdLst>
  <p:handoutMasterIdLst>
    <p:handoutMasterId r:id="rId38"/>
  </p:handout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9" r:id="rId12"/>
    <p:sldId id="263" r:id="rId13"/>
    <p:sldId id="271" r:id="rId14"/>
    <p:sldId id="272" r:id="rId15"/>
    <p:sldId id="267" r:id="rId16"/>
    <p:sldId id="264" r:id="rId17"/>
    <p:sldId id="265" r:id="rId18"/>
    <p:sldId id="266" r:id="rId19"/>
    <p:sldId id="268" r:id="rId20"/>
    <p:sldId id="273" r:id="rId21"/>
    <p:sldId id="274" r:id="rId22"/>
    <p:sldId id="277" r:id="rId23"/>
    <p:sldId id="278" r:id="rId24"/>
    <p:sldId id="275" r:id="rId25"/>
    <p:sldId id="279" r:id="rId26"/>
    <p:sldId id="276" r:id="rId27"/>
    <p:sldId id="280" r:id="rId28"/>
    <p:sldId id="281" r:id="rId29"/>
    <p:sldId id="283" r:id="rId30"/>
    <p:sldId id="282" r:id="rId31"/>
    <p:sldId id="284" r:id="rId32"/>
    <p:sldId id="285" r:id="rId33"/>
    <p:sldId id="286" r:id="rId34"/>
    <p:sldId id="287" r:id="rId35"/>
    <p:sldId id="288" r:id="rId3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>
          <p15:clr>
            <a:srgbClr val="A4A3A4"/>
          </p15:clr>
        </p15:guide>
        <p15:guide id="4" pos="3071">
          <p15:clr>
            <a:srgbClr val="A4A3A4"/>
          </p15:clr>
        </p15:guide>
        <p15:guide id="5" pos="12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CCCCCC"/>
    <a:srgbClr val="333333"/>
    <a:srgbClr val="B3B3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580" autoAdjust="0"/>
    <p:restoredTop sz="83768" autoAdjust="0"/>
  </p:normalViewPr>
  <p:slideViewPr>
    <p:cSldViewPr snapToGrid="0" snapToObjects="1">
      <p:cViewPr>
        <p:scale>
          <a:sx n="134" d="100"/>
          <a:sy n="134" d="100"/>
        </p:scale>
        <p:origin x="-2672" y="-80"/>
      </p:cViewPr>
      <p:guideLst>
        <p:guide orient="horz" pos="2160"/>
        <p:guide pos="2880"/>
        <p:guide/>
        <p:guide pos="3071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9" d="100"/>
        <a:sy n="14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9" Type="http://schemas.openxmlformats.org/officeDocument/2006/relationships/slide" Target="slides/slide5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37" Type="http://schemas.openxmlformats.org/officeDocument/2006/relationships/notesMaster" Target="notesMasters/notesMaster1.xml"/><Relationship Id="rId38" Type="http://schemas.openxmlformats.org/officeDocument/2006/relationships/handoutMaster" Target="handoutMasters/handoutMaster1.xml"/><Relationship Id="rId39" Type="http://schemas.openxmlformats.org/officeDocument/2006/relationships/printerSettings" Target="printerSettings/printerSettings1.bin"/><Relationship Id="rId40" Type="http://schemas.openxmlformats.org/officeDocument/2006/relationships/presProps" Target="presProps.xml"/><Relationship Id="rId41" Type="http://schemas.openxmlformats.org/officeDocument/2006/relationships/viewProps" Target="viewProps.xml"/><Relationship Id="rId42" Type="http://schemas.openxmlformats.org/officeDocument/2006/relationships/theme" Target="theme/theme1.xml"/><Relationship Id="rId43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3DF860-82B9-9042-8A24-0F7126EE1B5F}" type="datetimeFigureOut">
              <a:rPr lang="en-US" smtClean="0"/>
              <a:t>14/10/14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5F51C7-9F44-F84D-A723-047B65DA6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5638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E35538-4DEF-AA44-B414-00DB06120A5A}" type="datetimeFigureOut">
              <a:rPr lang="en-US" smtClean="0"/>
              <a:t>14/10/14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5C908D-C35B-B346-A739-79C621D2BD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84939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5C908D-C35B-B346-A739-79C621D2BD3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4809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2</a:t>
            </a:r>
            <a:r>
              <a:rPr lang="en-US" baseline="30000" dirty="0" smtClean="0"/>
              <a:t>nd</a:t>
            </a:r>
            <a:r>
              <a:rPr lang="en-US" dirty="0" smtClean="0"/>
              <a:t> indexes allow for some advanced queries</a:t>
            </a:r>
            <a:r>
              <a:rPr lang="en-US" baseline="0" dirty="0" smtClean="0"/>
              <a:t>, and depending on your database they can be very advanced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Support for range queries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Operational unit is 1 document this allow for easy distribution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5C908D-C35B-B346-A739-79C621D2BD3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41366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Growing</a:t>
            </a:r>
            <a:r>
              <a:rPr lang="en-US" baseline="0" dirty="0" smtClean="0"/>
              <a:t> 2</a:t>
            </a:r>
            <a:r>
              <a:rPr lang="en-US" baseline="30000" dirty="0" smtClean="0"/>
              <a:t>nd</a:t>
            </a:r>
            <a:r>
              <a:rPr lang="en-US" baseline="0" dirty="0" smtClean="0"/>
              <a:t> indexes can be a pain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When we need the speed we need to go back to KV… </a:t>
            </a:r>
          </a:p>
          <a:p>
            <a:pPr marL="628650" lvl="1" indent="-171450">
              <a:buFontTx/>
              <a:buChar char="-"/>
            </a:pPr>
            <a:r>
              <a:rPr lang="en-US" baseline="0" dirty="0" smtClean="0"/>
              <a:t>This can be good because after all we can at least!</a:t>
            </a:r>
          </a:p>
          <a:p>
            <a:pPr marL="0" lvl="0" indent="0">
              <a:buFontTx/>
              <a:buNone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5C908D-C35B-B346-A739-79C621D2BD3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7353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Couchbase Views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5C908D-C35B-B346-A739-79C621D2BD3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0865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Facebook has been using</a:t>
            </a:r>
            <a:r>
              <a:rPr lang="en-US" baseline="0" dirty="0" smtClean="0"/>
              <a:t> MySQL for year, and so have millions others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Performance</a:t>
            </a:r>
            <a:r>
              <a:rPr lang="en-US" baseline="0" dirty="0" smtClean="0"/>
              <a:t> can be suboptimal, but people know how to optimize it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Transactions make code easy to follow</a:t>
            </a:r>
          </a:p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5C908D-C35B-B346-A739-79C621D2BD3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69654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Sharding does not mix well</a:t>
            </a:r>
            <a:r>
              <a:rPr lang="en-US" baseline="0" dirty="0" smtClean="0"/>
              <a:t> with transactions or denormalization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Building a MySQL or </a:t>
            </a:r>
            <a:r>
              <a:rPr lang="en-US" baseline="0" dirty="0" err="1" smtClean="0"/>
              <a:t>Postgresql</a:t>
            </a:r>
            <a:r>
              <a:rPr lang="en-US" baseline="0" dirty="0" smtClean="0"/>
              <a:t> cluster is manual without much support from the database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There is a certain amount of overhead associated with running a query, which is always there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Most likely you are running a combination of MySQL + </a:t>
            </a:r>
            <a:r>
              <a:rPr lang="en-US" baseline="0" dirty="0" err="1" smtClean="0"/>
              <a:t>Memcached</a:t>
            </a:r>
            <a:endParaRPr lang="en-US" baseline="0" dirty="0" smtClean="0"/>
          </a:p>
          <a:p>
            <a:pPr marL="171450" indent="-171450">
              <a:buFontTx/>
              <a:buChar char="-"/>
            </a:pPr>
            <a:endParaRPr lang="en-US" baseline="0" dirty="0" smtClean="0"/>
          </a:p>
          <a:p>
            <a:pPr marL="171450" indent="-171450">
              <a:buFontTx/>
              <a:buChar char="-"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5C908D-C35B-B346-A739-79C621D2BD3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6600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Think: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Riak</a:t>
            </a:r>
            <a:r>
              <a:rPr lang="en-US" baseline="0" dirty="0" smtClean="0"/>
              <a:t>, Couchbase, </a:t>
            </a:r>
            <a:r>
              <a:rPr lang="en-US" baseline="0" dirty="0" err="1" smtClean="0"/>
              <a:t>Memcached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Membase</a:t>
            </a:r>
            <a:r>
              <a:rPr lang="en-US" baseline="0" dirty="0" smtClean="0"/>
              <a:t> (Couchbase), </a:t>
            </a:r>
            <a:r>
              <a:rPr lang="en-US" baseline="0" dirty="0" err="1" smtClean="0"/>
              <a:t>Hazelcast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5C908D-C35B-B346-A739-79C621D2BD3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8193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Basic</a:t>
            </a:r>
            <a:r>
              <a:rPr lang="en-US" baseline="0" dirty="0" smtClean="0"/>
              <a:t> CRUD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Really simple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5C908D-C35B-B346-A739-79C621D2BD3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1340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Just to complete the set here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5C908D-C35B-B346-A739-79C621D2BD3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221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aseline="0" dirty="0" smtClean="0"/>
              <a:t>No interdependencies in the keys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You can transform the keys whatever way</a:t>
            </a:r>
            <a:r>
              <a:rPr lang="en-US" baseline="0" dirty="0" smtClean="0"/>
              <a:t> you like as long as it is </a:t>
            </a:r>
            <a:r>
              <a:rPr lang="en-US" baseline="0" dirty="0" err="1" smtClean="0"/>
              <a:t>reversable</a:t>
            </a:r>
            <a:r>
              <a:rPr lang="en-US" baseline="0" dirty="0" smtClean="0"/>
              <a:t>!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No Query parser, no analyzing what is happening just get the key!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Has been the model for caches for decades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5C908D-C35B-B346-A739-79C621D2BD3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2889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If you haven’t defined</a:t>
            </a:r>
            <a:r>
              <a:rPr lang="en-US" baseline="0" dirty="0" smtClean="0"/>
              <a:t> it in a Key you </a:t>
            </a:r>
            <a:r>
              <a:rPr lang="en-US" baseline="0" dirty="0" err="1" smtClean="0"/>
              <a:t>ain’t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gonna</a:t>
            </a:r>
            <a:r>
              <a:rPr lang="en-US" baseline="0" dirty="0" smtClean="0"/>
              <a:t> get it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Sometimes we don’t want to invest the time to model everything as Key Value, it might not be worth it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5C908D-C35B-B346-A739-79C621D2BD3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8506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You know them: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MongoDB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CouchDB</a:t>
            </a:r>
            <a:r>
              <a:rPr lang="en-US" baseline="0" dirty="0" smtClean="0"/>
              <a:t>, Couchbase are the most prominent I guess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5C908D-C35B-B346-A739-79C621D2BD3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2616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Relationship Id="rId3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Relationship Id="rId3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Relationship Id="rId3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573366"/>
            <a:ext cx="7772400" cy="1470025"/>
          </a:xfrm>
          <a:effectLst>
            <a:outerShdw blurRad="127000" dir="2700000" algn="tl" rotWithShape="0">
              <a:srgbClr val="000000">
                <a:alpha val="20000"/>
              </a:srgbClr>
            </a:outerShdw>
          </a:effectLst>
        </p:spPr>
        <p:txBody>
          <a:bodyPr>
            <a:normAutofit/>
          </a:bodyPr>
          <a:lstStyle>
            <a:lvl1pPr>
              <a:defRPr sz="38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66177"/>
            <a:ext cx="6400800" cy="1752600"/>
          </a:xfrm>
          <a:effectLst>
            <a:outerShdw blurRad="127000" dir="5400000" algn="ctr" rotWithShape="0">
              <a:schemeClr val="tx1">
                <a:alpha val="20000"/>
              </a:schemeClr>
            </a:outerShdw>
          </a:effectLst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11" name="Picture 10" descr="bug test-01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2836" y="5950309"/>
            <a:ext cx="338328" cy="451104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7283514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7620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65555" y="1417909"/>
            <a:ext cx="8229600" cy="4719395"/>
          </a:xfrm>
        </p:spPr>
        <p:txBody>
          <a:bodyPr/>
          <a:lstStyle>
            <a:lvl1pPr marL="0" indent="0">
              <a:lnSpc>
                <a:spcPct val="90000"/>
              </a:lnSpc>
              <a:buNone/>
              <a:defRPr sz="1800" baseline="0">
                <a:solidFill>
                  <a:srgbClr val="333333"/>
                </a:solidFill>
              </a:defRPr>
            </a:lvl1pPr>
            <a:lvl2pPr marL="301625" indent="-190500">
              <a:lnSpc>
                <a:spcPct val="90000"/>
              </a:lnSpc>
              <a:buClr>
                <a:srgbClr val="00B0E4"/>
              </a:buClr>
              <a:buFont typeface="Wingdings" panose="05000000000000000000" pitchFamily="2" charset="2"/>
              <a:buChar char="§"/>
              <a:defRPr sz="1800" b="1" i="0">
                <a:solidFill>
                  <a:srgbClr val="333333"/>
                </a:solidFill>
                <a:latin typeface="Arial"/>
                <a:cs typeface="Arial"/>
              </a:defRPr>
            </a:lvl2pPr>
            <a:lvl3pPr marL="301625" indent="-190500">
              <a:lnSpc>
                <a:spcPct val="90000"/>
              </a:lnSpc>
              <a:buClr>
                <a:srgbClr val="00B0E4"/>
              </a:buClr>
              <a:buFont typeface="Wingdings" panose="05000000000000000000" pitchFamily="2" charset="2"/>
              <a:buChar char="§"/>
              <a:defRPr sz="1800" b="1" i="0">
                <a:solidFill>
                  <a:srgbClr val="333333"/>
                </a:solidFill>
                <a:latin typeface="Arial"/>
                <a:cs typeface="Arial"/>
              </a:defRPr>
            </a:lvl3pPr>
            <a:lvl4pPr marL="301625" indent="-190500">
              <a:lnSpc>
                <a:spcPct val="90000"/>
              </a:lnSpc>
              <a:buClr>
                <a:srgbClr val="00B0E4"/>
              </a:buClr>
              <a:buFont typeface="Wingdings" panose="05000000000000000000" pitchFamily="2" charset="2"/>
              <a:buChar char="§"/>
              <a:defRPr sz="1800" b="1" i="0">
                <a:solidFill>
                  <a:srgbClr val="333333"/>
                </a:solidFill>
                <a:latin typeface="Arial"/>
                <a:cs typeface="Arial"/>
              </a:defRPr>
            </a:lvl4pPr>
            <a:lvl5pPr marL="301625" indent="-190500">
              <a:lnSpc>
                <a:spcPct val="90000"/>
              </a:lnSpc>
              <a:buClr>
                <a:srgbClr val="00B0E4"/>
              </a:buClr>
              <a:buFont typeface="Wingdings" panose="05000000000000000000" pitchFamily="2" charset="2"/>
              <a:buChar char="§"/>
              <a:defRPr sz="1800" b="1" i="0">
                <a:solidFill>
                  <a:srgbClr val="333333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604" y="26676"/>
            <a:ext cx="8229600" cy="729915"/>
          </a:xfrm>
        </p:spPr>
        <p:txBody>
          <a:bodyPr/>
          <a:lstStyle>
            <a:lvl1pPr algn="l">
              <a:defRPr sz="2000" spc="20"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5788" y="222707"/>
            <a:ext cx="247702" cy="330269"/>
          </a:xfrm>
          <a:prstGeom prst="rect">
            <a:avLst/>
          </a:prstGeom>
          <a:effectLst>
            <a:outerShdw blurRad="127000" dir="5400000" algn="ctr" rotWithShape="0">
              <a:schemeClr val="tx1">
                <a:alpha val="20000"/>
              </a:schemeClr>
            </a:outerShdw>
          </a:effectLst>
        </p:spPr>
      </p:pic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8070" y="6356351"/>
            <a:ext cx="2895600" cy="365125"/>
          </a:xfrm>
        </p:spPr>
        <p:txBody>
          <a:bodyPr lIns="0"/>
          <a:lstStyle>
            <a:lvl1pPr algn="l">
              <a:defRPr>
                <a:latin typeface="Arial"/>
                <a:cs typeface="Arial"/>
              </a:defRPr>
            </a:lvl1pPr>
          </a:lstStyle>
          <a:p>
            <a:r>
              <a:rPr lang="en-US" dirty="0" smtClean="0"/>
              <a:t>©2014 Couchbase, Inc. </a:t>
            </a:r>
            <a:endParaRPr lang="en-US" dirty="0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29536" y="6356351"/>
            <a:ext cx="743954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lang="en-US" sz="850" kern="1200" smtClean="0">
                <a:solidFill>
                  <a:srgbClr val="CCCCCC"/>
                </a:solidFill>
                <a:latin typeface="Arial"/>
                <a:ea typeface="+mn-ea"/>
                <a:cs typeface="Arial"/>
              </a:defRPr>
            </a:lvl1pPr>
          </a:lstStyle>
          <a:p>
            <a:fld id="{2066355A-084C-D24E-9AD2-7E4FC41EA62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3822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76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604" y="29063"/>
            <a:ext cx="8229600" cy="729915"/>
          </a:xfrm>
        </p:spPr>
        <p:txBody>
          <a:bodyPr/>
          <a:lstStyle>
            <a:lvl1pPr algn="l">
              <a:defRPr sz="2000" spc="20"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5788" y="222707"/>
            <a:ext cx="247702" cy="330269"/>
          </a:xfrm>
          <a:prstGeom prst="rect">
            <a:avLst/>
          </a:prstGeom>
          <a:effectLst>
            <a:outerShdw blurRad="127000" dir="5400000" algn="ctr" rotWithShape="0">
              <a:schemeClr val="tx1">
                <a:alpha val="20000"/>
              </a:schemeClr>
            </a:outerShdw>
          </a:effectLst>
        </p:spPr>
      </p:pic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8070" y="6356351"/>
            <a:ext cx="2895600" cy="365125"/>
          </a:xfrm>
        </p:spPr>
        <p:txBody>
          <a:bodyPr lIns="0"/>
          <a:lstStyle>
            <a:lvl1pPr algn="l">
              <a:defRPr>
                <a:latin typeface="Arial"/>
                <a:cs typeface="Arial"/>
              </a:defRPr>
            </a:lvl1pPr>
          </a:lstStyle>
          <a:p>
            <a:r>
              <a:rPr lang="en-US" dirty="0" smtClean="0"/>
              <a:t>©2014 Couchbase, Inc. </a:t>
            </a:r>
            <a:endParaRPr lang="en-US" dirty="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29536" y="6356351"/>
            <a:ext cx="743954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lang="en-US" sz="850" kern="1200" smtClean="0">
                <a:solidFill>
                  <a:srgbClr val="CCCCCC"/>
                </a:solidFill>
                <a:latin typeface="Arial"/>
                <a:ea typeface="+mn-ea"/>
                <a:cs typeface="Arial"/>
              </a:defRPr>
            </a:lvl1pPr>
          </a:lstStyle>
          <a:p>
            <a:fld id="{2066355A-084C-D24E-9AD2-7E4FC41EA62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2991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505998"/>
            <a:ext cx="7772400" cy="1470025"/>
          </a:xfrm>
          <a:effectLst>
            <a:outerShdw blurRad="127000" dir="5400000" algn="ctr" rotWithShape="0">
              <a:schemeClr val="tx1">
                <a:alpha val="20000"/>
              </a:schemeClr>
            </a:outerShdw>
          </a:effectLst>
        </p:spPr>
        <p:txBody>
          <a:bodyPr>
            <a:noAutofit/>
          </a:bodyPr>
          <a:lstStyle>
            <a:lvl1pPr>
              <a:defRPr sz="2900" b="1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64864"/>
            <a:ext cx="6400800" cy="1752600"/>
          </a:xfrm>
          <a:effectLst>
            <a:outerShdw blurRad="127000" dir="5400000" algn="ctr" rotWithShape="0">
              <a:schemeClr val="tx1">
                <a:alpha val="20000"/>
              </a:schemeClr>
            </a:outerShdw>
          </a:effectLst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2836" y="5950309"/>
            <a:ext cx="338328" cy="451104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981591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29536" y="6356351"/>
            <a:ext cx="743954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lang="en-US" sz="850" kern="1200" smtClean="0">
                <a:solidFill>
                  <a:srgbClr val="CCCCCC"/>
                </a:solidFill>
                <a:latin typeface="Arial"/>
                <a:ea typeface="+mn-ea"/>
                <a:cs typeface="Arial"/>
              </a:defRPr>
            </a:lvl1pPr>
          </a:lstStyle>
          <a:p>
            <a:fld id="{2066355A-084C-D24E-9AD2-7E4FC41EA62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8070" y="6356351"/>
            <a:ext cx="2895600" cy="365125"/>
          </a:xfrm>
        </p:spPr>
        <p:txBody>
          <a:bodyPr lIns="0"/>
          <a:lstStyle>
            <a:lvl1pPr algn="l">
              <a:defRPr>
                <a:latin typeface="Arial"/>
                <a:cs typeface="Arial"/>
              </a:defRPr>
            </a:lvl1pPr>
          </a:lstStyle>
          <a:p>
            <a:r>
              <a:rPr lang="en-US" dirty="0" smtClean="0"/>
              <a:t>©2014 Couchbase, Inc.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9224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4592" y="6356351"/>
            <a:ext cx="2895600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lang="en-US" sz="850" kern="1200">
                <a:solidFill>
                  <a:srgbClr val="CCCCCC"/>
                </a:solidFill>
                <a:latin typeface="Arial"/>
                <a:ea typeface="+mn-ea"/>
                <a:cs typeface="Arial"/>
              </a:defRPr>
            </a:lvl1pPr>
          </a:lstStyle>
          <a:p>
            <a:r>
              <a:rPr lang="en-US" dirty="0" smtClean="0"/>
              <a:t>©2014 Couchbase, Inc.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29600" y="6356351"/>
            <a:ext cx="743954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lang="en-US" sz="850" kern="1200" smtClean="0">
                <a:solidFill>
                  <a:srgbClr val="CCCCCC"/>
                </a:solidFill>
                <a:latin typeface="Arial"/>
                <a:ea typeface="+mn-ea"/>
                <a:cs typeface="Arial"/>
              </a:defRPr>
            </a:lvl1pPr>
          </a:lstStyle>
          <a:p>
            <a:fld id="{2066355A-084C-D24E-9AD2-7E4FC41EA62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3843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456" r:id="rId1"/>
    <p:sldLayoutId id="2147493457" r:id="rId2"/>
    <p:sldLayoutId id="2147493468" r:id="rId3"/>
    <p:sldLayoutId id="2147493467" r:id="rId4"/>
    <p:sldLayoutId id="2147493462" r:id="rId5"/>
  </p:sldLayoutIdLst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Relationship Id="rId7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2.xml"/><Relationship Id="rId5" Type="http://schemas.openxmlformats.org/officeDocument/2006/relationships/image" Target="../media/image18.png"/><Relationship Id="rId1" Type="http://schemas.microsoft.com/office/2007/relationships/media" Target="../media/media2.mov"/><Relationship Id="rId2" Type="http://schemas.openxmlformats.org/officeDocument/2006/relationships/video" Target="../media/media2.mov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hyperlink" Target="mailto:jasdeep@couchbase.com" TargetMode="External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6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Data modeling in Key Value and Document Stores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Philipp Fehre </a:t>
            </a:r>
            <a:r>
              <a:rPr lang="en-US" dirty="0" smtClean="0"/>
              <a:t>| </a:t>
            </a:r>
            <a:r>
              <a:rPr lang="en-US" dirty="0" smtClean="0"/>
              <a:t>Developer Advocate, </a:t>
            </a:r>
            <a:r>
              <a:rPr lang="en-US" dirty="0" smtClean="0"/>
              <a:t>Couchbase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52862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AutoShape 1"/>
          <p:cNvSpPr>
            <a:spLocks/>
          </p:cNvSpPr>
          <p:nvPr/>
        </p:nvSpPr>
        <p:spPr bwMode="auto">
          <a:xfrm>
            <a:off x="473273" y="267891"/>
            <a:ext cx="8206383" cy="637357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6788" tIns="26788" rIns="26788" bIns="26788"/>
          <a:lstStyle/>
          <a:p>
            <a:pPr algn="ctr"/>
            <a:endParaRPr lang="en-US" dirty="0"/>
          </a:p>
        </p:txBody>
      </p:sp>
      <p:pic>
        <p:nvPicPr>
          <p:cNvPr id="21506" name="Picture 2" descr="droppedImag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4778" y="1022450"/>
            <a:ext cx="4500563" cy="32771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grpSp>
        <p:nvGrpSpPr>
          <p:cNvPr id="21507" name="Group 3"/>
          <p:cNvGrpSpPr>
            <a:grpSpLocks/>
          </p:cNvGrpSpPr>
          <p:nvPr/>
        </p:nvGrpSpPr>
        <p:grpSpPr bwMode="auto">
          <a:xfrm>
            <a:off x="1819856" y="1495724"/>
            <a:ext cx="410766" cy="1937742"/>
            <a:chOff x="0" y="0"/>
            <a:chExt cx="584200" cy="2755900"/>
          </a:xfrm>
        </p:grpSpPr>
        <p:pic>
          <p:nvPicPr>
            <p:cNvPr id="21508" name="Picture 4" descr="droppedImage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584200" cy="584200"/>
            </a:xfrm>
            <a:prstGeom prst="rect">
              <a:avLst/>
            </a:prstGeom>
            <a:noFill/>
            <a:ln>
              <a:noFill/>
            </a:ln>
            <a:effectLst>
              <a:outerShdw blurRad="63500" dist="38100" dir="2700000" algn="ctr" rotWithShape="0">
                <a:srgbClr val="000000">
                  <a:alpha val="50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 type="none" w="med" len="med"/>
                  <a:tailEnd type="none" w="med" len="med"/>
                </a14:hiddenLine>
              </a:ext>
            </a:extLst>
          </p:spPr>
        </p:pic>
        <p:pic>
          <p:nvPicPr>
            <p:cNvPr id="21509" name="Picture 5" descr="droppedImage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171700"/>
              <a:ext cx="584200" cy="584200"/>
            </a:xfrm>
            <a:prstGeom prst="rect">
              <a:avLst/>
            </a:prstGeom>
            <a:noFill/>
            <a:ln>
              <a:noFill/>
            </a:ln>
            <a:effectLst>
              <a:outerShdw blurRad="63500" dist="38100" dir="2700000" algn="ctr" rotWithShape="0">
                <a:srgbClr val="000000">
                  <a:alpha val="50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 type="none" w="med" len="med"/>
                  <a:tailEnd type="none" w="med" len="med"/>
                </a14:hiddenLine>
              </a:ext>
            </a:extLst>
          </p:spPr>
        </p:pic>
      </p:grpSp>
      <p:pic>
        <p:nvPicPr>
          <p:cNvPr id="21510" name="Picture 6" descr="droppedImage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4817" y="2263676"/>
            <a:ext cx="410766" cy="410766"/>
          </a:xfrm>
          <a:prstGeom prst="rect">
            <a:avLst/>
          </a:prstGeom>
          <a:noFill/>
          <a:ln>
            <a:noFill/>
          </a:ln>
          <a:effectLst>
            <a:outerShdw blurRad="63500" dist="38100" dir="2700000" algn="ctr" rotWithShape="0">
              <a:srgbClr val="000000">
                <a:alpha val="5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 type="none" w="med" len="med"/>
                <a:tailEnd type="none" w="med" len="med"/>
              </a14:hiddenLine>
            </a:ext>
          </a:extLst>
        </p:spPr>
      </p:pic>
      <p:pic>
        <p:nvPicPr>
          <p:cNvPr id="21511" name="Picture 7" descr="droppedImage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1052" y="1710036"/>
            <a:ext cx="1268016" cy="16341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21512" name="Picture 8" descr="droppedImage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1794" y="1647528"/>
            <a:ext cx="2259211" cy="17591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21513" name="AutoShape 9"/>
          <p:cNvSpPr>
            <a:spLocks/>
          </p:cNvSpPr>
          <p:nvPr/>
        </p:nvSpPr>
        <p:spPr bwMode="auto">
          <a:xfrm>
            <a:off x="656332" y="4947143"/>
            <a:ext cx="7820174" cy="165189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6788" tIns="26788" rIns="26788" bIns="26788"/>
          <a:lstStyle/>
          <a:p>
            <a:r>
              <a:rPr lang="en-US" dirty="0" smtClean="0">
                <a:latin typeface="Arial"/>
                <a:cs typeface="Arial"/>
              </a:rPr>
              <a:t>Hash(“</a:t>
            </a:r>
            <a:r>
              <a:rPr lang="en-US" dirty="0" err="1" smtClean="0">
                <a:latin typeface="Arial"/>
                <a:cs typeface="Arial"/>
              </a:rPr>
              <a:t>my_key</a:t>
            </a:r>
            <a:r>
              <a:rPr lang="en-US" dirty="0" smtClean="0">
                <a:latin typeface="Arial"/>
                <a:cs typeface="Arial"/>
              </a:rPr>
              <a:t>!”</a:t>
            </a:r>
            <a:r>
              <a:rPr lang="en-US" dirty="0" smtClean="0">
                <a:latin typeface="Arial"/>
                <a:cs typeface="Arial"/>
              </a:rPr>
              <a:t>)				</a:t>
            </a:r>
            <a:r>
              <a:rPr lang="en-US" dirty="0" smtClean="0">
                <a:latin typeface="Arial"/>
                <a:cs typeface="Arial"/>
                <a:sym typeface="Wingdings"/>
              </a:rPr>
              <a:t>	</a:t>
            </a:r>
            <a:r>
              <a:rPr lang="en-US" dirty="0" smtClean="0">
                <a:latin typeface="Arial"/>
                <a:cs typeface="Arial"/>
              </a:rPr>
              <a:t>Partition</a:t>
            </a:r>
            <a:r>
              <a:rPr lang="en-US" dirty="0">
                <a:latin typeface="Arial"/>
                <a:cs typeface="Arial"/>
              </a:rPr>
              <a:t>[0..1023] {25}</a:t>
            </a:r>
          </a:p>
          <a:p>
            <a:r>
              <a:rPr lang="en-US" dirty="0" err="1">
                <a:latin typeface="Arial"/>
                <a:cs typeface="Arial"/>
              </a:rPr>
              <a:t>ClusterMap</a:t>
            </a:r>
            <a:r>
              <a:rPr lang="en-US" dirty="0">
                <a:latin typeface="Arial"/>
                <a:cs typeface="Arial"/>
              </a:rPr>
              <a:t>[P(25)] </a:t>
            </a:r>
            <a:r>
              <a:rPr lang="en-US" dirty="0" smtClean="0">
                <a:latin typeface="Arial"/>
                <a:cs typeface="Arial"/>
              </a:rPr>
              <a:t>			</a:t>
            </a:r>
            <a:r>
              <a:rPr lang="en-US" dirty="0" smtClean="0">
                <a:latin typeface="Arial"/>
                <a:cs typeface="Arial"/>
                <a:sym typeface="Wingdings"/>
              </a:rPr>
              <a:t></a:t>
            </a:r>
            <a:r>
              <a:rPr lang="en-US" dirty="0" smtClean="0">
                <a:latin typeface="Arial"/>
                <a:cs typeface="Arial"/>
              </a:rPr>
              <a:t> 	[</a:t>
            </a:r>
            <a:r>
              <a:rPr lang="en-US" dirty="0" err="1">
                <a:latin typeface="Arial"/>
                <a:cs typeface="Arial"/>
              </a:rPr>
              <a:t>x.x.x.x</a:t>
            </a:r>
            <a:r>
              <a:rPr lang="en-US" dirty="0">
                <a:latin typeface="Arial"/>
                <a:cs typeface="Arial"/>
              </a:rPr>
              <a:t>] </a:t>
            </a:r>
            <a:endParaRPr lang="en-US" dirty="0" smtClean="0">
              <a:latin typeface="Arial"/>
              <a:cs typeface="Arial"/>
            </a:endParaRPr>
          </a:p>
          <a:p>
            <a:r>
              <a:rPr lang="en-US" dirty="0" err="1" smtClean="0">
                <a:latin typeface="Arial"/>
                <a:cs typeface="Arial"/>
              </a:rPr>
              <a:t>x.x.x.x</a:t>
            </a:r>
            <a:r>
              <a:rPr lang="en-US" dirty="0" smtClean="0">
                <a:latin typeface="Arial"/>
                <a:cs typeface="Arial"/>
              </a:rPr>
              <a:t> 						</a:t>
            </a:r>
            <a:r>
              <a:rPr lang="en-US" dirty="0" smtClean="0">
                <a:latin typeface="Arial"/>
                <a:cs typeface="Arial"/>
                <a:sym typeface="Wingdings"/>
              </a:rPr>
              <a:t> 	</a:t>
            </a:r>
            <a:r>
              <a:rPr lang="en-US" dirty="0" smtClean="0">
                <a:latin typeface="Arial"/>
                <a:cs typeface="Arial"/>
              </a:rPr>
              <a:t>Server </a:t>
            </a:r>
            <a:r>
              <a:rPr lang="en-US" dirty="0">
                <a:latin typeface="Arial"/>
                <a:cs typeface="Arial"/>
              </a:rPr>
              <a:t>Responsible for Partition 25</a:t>
            </a:r>
          </a:p>
        </p:txBody>
      </p:sp>
    </p:spTree>
    <p:extLst>
      <p:ext uri="{BB962C8B-B14F-4D97-AF65-F5344CB8AC3E}">
        <p14:creationId xmlns:p14="http://schemas.microsoft.com/office/powerpoint/2010/main" val="400251988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29" name="Picture 1" descr="droppedImag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" y="1803797"/>
            <a:ext cx="6077769" cy="32414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22530" name="AutoShape 2"/>
          <p:cNvSpPr>
            <a:spLocks/>
          </p:cNvSpPr>
          <p:nvPr/>
        </p:nvSpPr>
        <p:spPr bwMode="auto">
          <a:xfrm>
            <a:off x="473273" y="267891"/>
            <a:ext cx="8206383" cy="637357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6788" tIns="26788" rIns="26788" bIns="26788"/>
          <a:lstStyle/>
          <a:p>
            <a:pPr algn="ctr"/>
            <a:endParaRPr lang="en-US" dirty="0"/>
          </a:p>
        </p:txBody>
      </p:sp>
      <p:pic>
        <p:nvPicPr>
          <p:cNvPr id="22531" name="Picture 3" descr="droppedImage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3687" y="2402086"/>
            <a:ext cx="2259211" cy="20448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22532" name="Picture 4" descr="droppedImage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9492" y="3839766"/>
            <a:ext cx="750094" cy="9018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22534" name="Picture 6" descr="droppedImage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9492" y="3839766"/>
            <a:ext cx="750094" cy="9018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22535" name="Picture 7" descr="droppedImage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0219" y="2552775"/>
            <a:ext cx="1250156" cy="15548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14" name="Picture 6" descr="droppedImage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9492" y="2367242"/>
            <a:ext cx="750094" cy="9018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22540" name="Picture 12" descr="droppedImage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3687" y="2402086"/>
            <a:ext cx="2259211" cy="20448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10063149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8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25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25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3" presetClass="exit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4" dur="500"/>
                                        <p:tgtEl>
                                          <p:spTgt spid="225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/>
                                        <p:tgtEl>
                                          <p:spTgt spid="225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No advanced queries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Hard to make all data fit a Key Value model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Oh so simple…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©2014 Couchbase, Inc.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20700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65555" y="1417909"/>
            <a:ext cx="8229600" cy="2666801"/>
          </a:xfrm>
        </p:spPr>
        <p:txBody>
          <a:bodyPr anchor="ctr"/>
          <a:lstStyle/>
          <a:p>
            <a:pPr algn="ctr"/>
            <a:r>
              <a:rPr lang="en-US" dirty="0" smtClean="0"/>
              <a:t>This model has been the core to most web applications for years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Think </a:t>
            </a:r>
            <a:r>
              <a:rPr lang="en-US" dirty="0" err="1" smtClean="0"/>
              <a:t>Memcached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©2014 Couchbase, Inc.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6" name="Picture 5" descr="memcached_banner75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0367" y="4311134"/>
            <a:ext cx="9886507" cy="1826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7488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Document Stores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1679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"/>
            </a:pPr>
            <a:r>
              <a:rPr lang="en-US" dirty="0" smtClean="0"/>
              <a:t>Advanced query support</a:t>
            </a:r>
          </a:p>
          <a:p>
            <a:pPr marL="285750" indent="-285750">
              <a:buFont typeface="Wingdings" charset="2"/>
              <a:buChar char=""/>
            </a:pPr>
            <a:r>
              <a:rPr lang="en-US" dirty="0" smtClean="0"/>
              <a:t>Ability to tradeoff speed for easier modeling when appropriate</a:t>
            </a:r>
          </a:p>
          <a:p>
            <a:pPr marL="285750" indent="-285750">
              <a:buFont typeface="Wingdings" charset="2"/>
              <a:buChar char=""/>
            </a:pPr>
            <a:r>
              <a:rPr lang="en-US" dirty="0" smtClean="0"/>
              <a:t>Easy to distribute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… a Key Value Store ++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©2014 Couchbase, Inc.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93333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Maximum speed is only for Key Value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Operations on one and only document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Seemingly easy model which can grow really complex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But a key value store after all…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©2014 Couchbase, Inc.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2862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Indices inside documents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©2014 Couchbase, Inc.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6" name="views-example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t="13296" b="13296"/>
          <a:stretch>
            <a:fillRect/>
          </a:stretch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8184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51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Data Modeling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28845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defTabSz="321457">
              <a:lnSpc>
                <a:spcPts val="1266"/>
              </a:lnSpc>
            </a:pPr>
            <a:endParaRPr lang="en-US" sz="1300" b="1" dirty="0">
              <a:latin typeface="Courier" charset="0"/>
              <a:cs typeface="Courier" charset="0"/>
              <a:sym typeface="Courier" charset="0"/>
            </a:endParaRPr>
          </a:p>
          <a:p>
            <a:pPr defTabSz="321457">
              <a:lnSpc>
                <a:spcPts val="1266"/>
              </a:lnSpc>
            </a:pPr>
            <a:r>
              <a:rPr lang="en-US" sz="1300" b="1" dirty="0">
                <a:latin typeface="Courier" charset="0"/>
                <a:cs typeface="Courier" charset="0"/>
                <a:sym typeface="Courier" charset="0"/>
              </a:rPr>
              <a:t>public class User {</a:t>
            </a:r>
          </a:p>
          <a:p>
            <a:pPr defTabSz="321457">
              <a:lnSpc>
                <a:spcPts val="1266"/>
              </a:lnSpc>
            </a:pPr>
            <a:endParaRPr lang="en-US" sz="1300" b="1" dirty="0">
              <a:latin typeface="Courier" charset="0"/>
              <a:cs typeface="Courier" charset="0"/>
              <a:sym typeface="Courier" charset="0"/>
            </a:endParaRPr>
          </a:p>
          <a:p>
            <a:pPr marL="111125" lvl="1" indent="0" defTabSz="321457">
              <a:lnSpc>
                <a:spcPts val="1266"/>
              </a:lnSpc>
              <a:buNone/>
            </a:pPr>
            <a:r>
              <a:rPr lang="en-US" sz="1300" dirty="0">
                <a:latin typeface="Courier" charset="0"/>
                <a:cs typeface="Courier" charset="0"/>
                <a:sym typeface="Courier" charset="0"/>
              </a:rPr>
              <a:t>private String name;</a:t>
            </a:r>
          </a:p>
          <a:p>
            <a:pPr marL="111125" lvl="1" indent="0" defTabSz="321457">
              <a:lnSpc>
                <a:spcPts val="1266"/>
              </a:lnSpc>
              <a:buNone/>
            </a:pPr>
            <a:r>
              <a:rPr lang="en-US" sz="1300" dirty="0">
                <a:latin typeface="Courier" charset="0"/>
                <a:cs typeface="Courier" charset="0"/>
                <a:sym typeface="Courier" charset="0"/>
              </a:rPr>
              <a:t>private String email;</a:t>
            </a:r>
          </a:p>
          <a:p>
            <a:pPr marL="111125" lvl="1" indent="0" defTabSz="321457">
              <a:lnSpc>
                <a:spcPts val="1266"/>
              </a:lnSpc>
              <a:buNone/>
            </a:pPr>
            <a:r>
              <a:rPr lang="en-US" sz="1300" dirty="0">
                <a:latin typeface="Courier" charset="0"/>
                <a:cs typeface="Courier" charset="0"/>
                <a:sym typeface="Courier" charset="0"/>
              </a:rPr>
              <a:t>private Integer age;</a:t>
            </a:r>
          </a:p>
          <a:p>
            <a:pPr marL="111125" lvl="1" indent="0" defTabSz="321457">
              <a:lnSpc>
                <a:spcPts val="1266"/>
              </a:lnSpc>
              <a:buNone/>
            </a:pPr>
            <a:r>
              <a:rPr lang="en-US" sz="1300" dirty="0">
                <a:latin typeface="Courier" charset="0"/>
                <a:cs typeface="Courier" charset="0"/>
                <a:sym typeface="Courier" charset="0"/>
              </a:rPr>
              <a:t>private Boolean </a:t>
            </a:r>
            <a:r>
              <a:rPr lang="en-US" sz="1300" dirty="0" err="1">
                <a:latin typeface="Courier" charset="0"/>
                <a:cs typeface="Courier" charset="0"/>
                <a:sym typeface="Courier" charset="0"/>
              </a:rPr>
              <a:t>gender_male</a:t>
            </a:r>
            <a:r>
              <a:rPr lang="en-US" sz="1300" dirty="0">
                <a:latin typeface="Courier" charset="0"/>
                <a:cs typeface="Courier" charset="0"/>
                <a:sym typeface="Courier" charset="0"/>
              </a:rPr>
              <a:t>;</a:t>
            </a:r>
          </a:p>
          <a:p>
            <a:pPr marL="111125" lvl="1" indent="0" defTabSz="321457">
              <a:lnSpc>
                <a:spcPts val="1266"/>
              </a:lnSpc>
              <a:buNone/>
            </a:pPr>
            <a:r>
              <a:rPr lang="en-US" sz="1300" dirty="0">
                <a:latin typeface="Courier" charset="0"/>
                <a:cs typeface="Courier" charset="0"/>
                <a:sym typeface="Courier" charset="0"/>
              </a:rPr>
              <a:t>private </a:t>
            </a:r>
            <a:r>
              <a:rPr lang="en-US" sz="1300" dirty="0" err="1">
                <a:latin typeface="Courier" charset="0"/>
                <a:cs typeface="Courier" charset="0"/>
                <a:sym typeface="Courier" charset="0"/>
              </a:rPr>
              <a:t>DateTime</a:t>
            </a:r>
            <a:r>
              <a:rPr lang="en-US" sz="1300" dirty="0">
                <a:latin typeface="Courier" charset="0"/>
                <a:cs typeface="Courier" charset="0"/>
                <a:sym typeface="Courier" charset="0"/>
              </a:rPr>
              <a:t> </a:t>
            </a:r>
            <a:r>
              <a:rPr lang="en-US" sz="1300" dirty="0" err="1">
                <a:latin typeface="Courier" charset="0"/>
                <a:cs typeface="Courier" charset="0"/>
                <a:sym typeface="Courier" charset="0"/>
              </a:rPr>
              <a:t>created_at</a:t>
            </a:r>
            <a:r>
              <a:rPr lang="en-US" sz="1300" dirty="0">
                <a:latin typeface="Courier" charset="0"/>
                <a:cs typeface="Courier" charset="0"/>
                <a:sym typeface="Courier" charset="0"/>
              </a:rPr>
              <a:t>;</a:t>
            </a:r>
          </a:p>
          <a:p>
            <a:pPr marL="111125" lvl="1" indent="0" defTabSz="321457">
              <a:lnSpc>
                <a:spcPts val="1266"/>
              </a:lnSpc>
              <a:buNone/>
            </a:pPr>
            <a:r>
              <a:rPr lang="en-US" sz="1300" dirty="0">
                <a:solidFill>
                  <a:srgbClr val="E32400"/>
                </a:solidFill>
                <a:latin typeface="Courier" charset="0"/>
                <a:cs typeface="Courier" charset="0"/>
                <a:sym typeface="Courier" charset="0"/>
              </a:rPr>
              <a:t>private </a:t>
            </a:r>
            <a:r>
              <a:rPr lang="en-US" sz="1300" dirty="0" err="1">
                <a:solidFill>
                  <a:srgbClr val="E32400"/>
                </a:solidFill>
                <a:latin typeface="Courier" charset="0"/>
                <a:cs typeface="Courier" charset="0"/>
                <a:sym typeface="Courier" charset="0"/>
              </a:rPr>
              <a:t>ArrayList</a:t>
            </a:r>
            <a:r>
              <a:rPr lang="en-US" sz="1300" dirty="0">
                <a:solidFill>
                  <a:srgbClr val="E32400"/>
                </a:solidFill>
                <a:latin typeface="Courier" charset="0"/>
                <a:cs typeface="Courier" charset="0"/>
                <a:sym typeface="Courier" charset="0"/>
              </a:rPr>
              <a:t> </a:t>
            </a:r>
            <a:r>
              <a:rPr lang="en-US" sz="1300" dirty="0" err="1">
                <a:solidFill>
                  <a:srgbClr val="E32400"/>
                </a:solidFill>
                <a:latin typeface="Courier" charset="0"/>
                <a:cs typeface="Courier" charset="0"/>
                <a:sym typeface="Courier" charset="0"/>
              </a:rPr>
              <a:t>items_viewed</a:t>
            </a:r>
            <a:r>
              <a:rPr lang="en-US" sz="1300" dirty="0">
                <a:solidFill>
                  <a:srgbClr val="E32400"/>
                </a:solidFill>
                <a:latin typeface="Courier" charset="0"/>
                <a:cs typeface="Courier" charset="0"/>
                <a:sym typeface="Courier" charset="0"/>
              </a:rPr>
              <a:t>;</a:t>
            </a:r>
          </a:p>
          <a:p>
            <a:pPr marL="111125" lvl="1" indent="0" defTabSz="321457">
              <a:lnSpc>
                <a:spcPts val="1266"/>
              </a:lnSpc>
              <a:buNone/>
            </a:pPr>
            <a:r>
              <a:rPr lang="en-US" sz="1300" dirty="0">
                <a:solidFill>
                  <a:srgbClr val="E32400"/>
                </a:solidFill>
                <a:latin typeface="Courier" charset="0"/>
                <a:cs typeface="Courier" charset="0"/>
                <a:sym typeface="Courier" charset="0"/>
              </a:rPr>
              <a:t>private </a:t>
            </a:r>
            <a:r>
              <a:rPr lang="en-US" sz="1300" dirty="0" err="1">
                <a:solidFill>
                  <a:srgbClr val="E32400"/>
                </a:solidFill>
                <a:latin typeface="Courier" charset="0"/>
                <a:cs typeface="Courier" charset="0"/>
                <a:sym typeface="Courier" charset="0"/>
              </a:rPr>
              <a:t>Hashtable</a:t>
            </a:r>
            <a:r>
              <a:rPr lang="en-US" sz="1300" dirty="0">
                <a:solidFill>
                  <a:srgbClr val="E32400"/>
                </a:solidFill>
                <a:latin typeface="Courier" charset="0"/>
                <a:cs typeface="Courier" charset="0"/>
                <a:sym typeface="Courier" charset="0"/>
              </a:rPr>
              <a:t> preferences;</a:t>
            </a:r>
          </a:p>
          <a:p>
            <a:pPr marL="111125" lvl="1" indent="0" defTabSz="321457">
              <a:lnSpc>
                <a:spcPts val="1266"/>
              </a:lnSpc>
              <a:buNone/>
            </a:pPr>
            <a:r>
              <a:rPr lang="en-US" sz="1300" dirty="0">
                <a:solidFill>
                  <a:srgbClr val="E32400"/>
                </a:solidFill>
                <a:latin typeface="Courier" charset="0"/>
                <a:cs typeface="Courier" charset="0"/>
                <a:sym typeface="Courier" charset="0"/>
              </a:rPr>
              <a:t>private </a:t>
            </a:r>
            <a:r>
              <a:rPr lang="en-US" sz="1300" dirty="0" err="1">
                <a:solidFill>
                  <a:srgbClr val="E32400"/>
                </a:solidFill>
                <a:latin typeface="Courier" charset="0"/>
                <a:cs typeface="Courier" charset="0"/>
                <a:sym typeface="Courier" charset="0"/>
              </a:rPr>
              <a:t>ArrayList</a:t>
            </a:r>
            <a:r>
              <a:rPr lang="en-US" sz="1300" dirty="0">
                <a:solidFill>
                  <a:srgbClr val="E32400"/>
                </a:solidFill>
                <a:latin typeface="Courier" charset="0"/>
                <a:cs typeface="Courier" charset="0"/>
                <a:sym typeface="Courier" charset="0"/>
              </a:rPr>
              <a:t>&lt;Books&gt; authored;</a:t>
            </a:r>
          </a:p>
          <a:p>
            <a:pPr defTabSz="321457">
              <a:lnSpc>
                <a:spcPts val="1266"/>
              </a:lnSpc>
            </a:pPr>
            <a:endParaRPr lang="en-US" sz="1300" b="1" dirty="0">
              <a:latin typeface="Courier" charset="0"/>
              <a:cs typeface="Courier" charset="0"/>
              <a:sym typeface="Courier" charset="0"/>
            </a:endParaRPr>
          </a:p>
          <a:p>
            <a:pPr marL="111125" lvl="1" indent="0" defTabSz="321457">
              <a:lnSpc>
                <a:spcPts val="1266"/>
              </a:lnSpc>
              <a:buNone/>
            </a:pPr>
            <a:r>
              <a:rPr lang="en-US" sz="1300" dirty="0">
                <a:latin typeface="Courier" charset="0"/>
                <a:cs typeface="Courier" charset="0"/>
                <a:sym typeface="Courier" charset="0"/>
              </a:rPr>
              <a:t>public User(...) {</a:t>
            </a:r>
          </a:p>
          <a:p>
            <a:pPr marL="111125" lvl="2" indent="0" defTabSz="321457">
              <a:lnSpc>
                <a:spcPts val="1266"/>
              </a:lnSpc>
              <a:buNone/>
            </a:pPr>
            <a:r>
              <a:rPr lang="en-US" sz="1300" dirty="0">
                <a:latin typeface="Courier" charset="0"/>
                <a:cs typeface="Courier" charset="0"/>
                <a:sym typeface="Courier" charset="0"/>
              </a:rPr>
              <a:t>...</a:t>
            </a:r>
          </a:p>
          <a:p>
            <a:pPr marL="111125" lvl="1" indent="0" defTabSz="321457">
              <a:lnSpc>
                <a:spcPts val="1266"/>
              </a:lnSpc>
              <a:buNone/>
            </a:pPr>
            <a:r>
              <a:rPr lang="en-US" sz="1300" dirty="0">
                <a:latin typeface="Courier" charset="0"/>
                <a:cs typeface="Courier" charset="0"/>
                <a:sym typeface="Courier" charset="0"/>
              </a:rPr>
              <a:t>}</a:t>
            </a:r>
          </a:p>
          <a:p>
            <a:pPr defTabSz="321457">
              <a:lnSpc>
                <a:spcPts val="1266"/>
              </a:lnSpc>
            </a:pPr>
            <a:endParaRPr lang="en-US" sz="1300" b="1" dirty="0">
              <a:latin typeface="Courier" charset="0"/>
              <a:cs typeface="Courier" charset="0"/>
              <a:sym typeface="Courier" charset="0"/>
            </a:endParaRPr>
          </a:p>
          <a:p>
            <a:pPr marL="111125" lvl="1" indent="0" defTabSz="321457">
              <a:lnSpc>
                <a:spcPts val="1266"/>
              </a:lnSpc>
              <a:buNone/>
            </a:pPr>
            <a:r>
              <a:rPr lang="en-US" sz="1300" dirty="0">
                <a:latin typeface="Courier" charset="0"/>
                <a:cs typeface="Courier" charset="0"/>
                <a:sym typeface="Courier" charset="0"/>
              </a:rPr>
              <a:t>...</a:t>
            </a:r>
          </a:p>
          <a:p>
            <a:pPr defTabSz="321457">
              <a:lnSpc>
                <a:spcPts val="1266"/>
              </a:lnSpc>
            </a:pPr>
            <a:r>
              <a:rPr lang="en-US" sz="1300" b="1" dirty="0">
                <a:latin typeface="Courier" charset="0"/>
                <a:cs typeface="Courier" charset="0"/>
                <a:sym typeface="Courier" charset="0"/>
              </a:rPr>
              <a:t>}</a:t>
            </a:r>
            <a:endParaRPr lang="en-US" dirty="0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Advantages of modeling as JSON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3887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Why choose something other then Relational?</a:t>
            </a:r>
            <a:endParaRPr lang="en-US" dirty="0"/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0" y="6356351"/>
            <a:ext cx="2895600" cy="366183"/>
          </a:xfrm>
        </p:spPr>
        <p:txBody>
          <a:bodyPr/>
          <a:lstStyle/>
          <a:p>
            <a:r>
              <a:rPr lang="en-US" smtClean="0"/>
              <a:t>©2014 Couchbase, Inc.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8399464" y="6356351"/>
            <a:ext cx="744537" cy="366183"/>
          </a:xfrm>
        </p:spPr>
        <p:txBody>
          <a:bodyPr/>
          <a:lstStyle/>
          <a:p>
            <a:fld id="{2066355A-084C-D24E-9AD2-7E4FC41EA627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51057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defTabSz="321457">
              <a:lnSpc>
                <a:spcPts val="1266"/>
              </a:lnSpc>
            </a:pPr>
            <a:r>
              <a:rPr lang="en-US" sz="1300" b="1" dirty="0">
                <a:latin typeface="Courier" charset="0"/>
                <a:cs typeface="Courier" charset="0"/>
                <a:sym typeface="Courier" charset="0"/>
              </a:rPr>
              <a:t>{</a:t>
            </a:r>
          </a:p>
          <a:p>
            <a:pPr marL="111125" lvl="1" indent="0" defTabSz="321457">
              <a:lnSpc>
                <a:spcPts val="1266"/>
              </a:lnSpc>
              <a:buNone/>
            </a:pPr>
            <a:r>
              <a:rPr lang="en-US" sz="1300" dirty="0">
                <a:latin typeface="Courier" charset="0"/>
                <a:cs typeface="Courier" charset="0"/>
                <a:sym typeface="Courier" charset="0"/>
              </a:rPr>
              <a:t>"</a:t>
            </a:r>
            <a:r>
              <a:rPr lang="en-US" sz="1300" dirty="0" err="1">
                <a:latin typeface="Courier" charset="0"/>
                <a:cs typeface="Courier" charset="0"/>
                <a:sym typeface="Courier" charset="0"/>
              </a:rPr>
              <a:t>doctype</a:t>
            </a:r>
            <a:r>
              <a:rPr lang="en-US" sz="1300" dirty="0">
                <a:latin typeface="Courier" charset="0"/>
                <a:cs typeface="Courier" charset="0"/>
                <a:sym typeface="Courier" charset="0"/>
              </a:rPr>
              <a:t>": </a:t>
            </a:r>
            <a:r>
              <a:rPr lang="en-US" sz="1300" dirty="0" smtClean="0">
                <a:latin typeface="Courier" charset="0"/>
                <a:cs typeface="Courier" charset="0"/>
                <a:sym typeface="Courier" charset="0"/>
              </a:rPr>
              <a:t>“user</a:t>
            </a:r>
            <a:r>
              <a:rPr lang="en-US" sz="1300" dirty="0">
                <a:latin typeface="Courier" charset="0"/>
                <a:cs typeface="Courier" charset="0"/>
                <a:sym typeface="Courier" charset="0"/>
              </a:rPr>
              <a:t>",</a:t>
            </a:r>
          </a:p>
          <a:p>
            <a:pPr marL="111125" lvl="1" indent="0" defTabSz="321457">
              <a:lnSpc>
                <a:spcPts val="1266"/>
              </a:lnSpc>
              <a:buNone/>
            </a:pPr>
            <a:r>
              <a:rPr lang="en-US" sz="1300" dirty="0">
                <a:latin typeface="Courier" charset="0"/>
                <a:cs typeface="Courier" charset="0"/>
                <a:sym typeface="Courier" charset="0"/>
              </a:rPr>
              <a:t>"name": </a:t>
            </a:r>
            <a:r>
              <a:rPr lang="en-US" sz="1300" dirty="0" smtClean="0">
                <a:latin typeface="Courier" charset="0"/>
                <a:cs typeface="Courier" charset="0"/>
                <a:sym typeface="Courier" charset="0"/>
              </a:rPr>
              <a:t>”Philipp"</a:t>
            </a:r>
            <a:r>
              <a:rPr lang="en-US" sz="1300" dirty="0">
                <a:latin typeface="Courier" charset="0"/>
                <a:cs typeface="Courier" charset="0"/>
                <a:sym typeface="Courier" charset="0"/>
              </a:rPr>
              <a:t>,</a:t>
            </a:r>
          </a:p>
          <a:p>
            <a:pPr marL="111125" lvl="1" indent="0" defTabSz="321457">
              <a:lnSpc>
                <a:spcPts val="1266"/>
              </a:lnSpc>
              <a:buNone/>
            </a:pPr>
            <a:r>
              <a:rPr lang="en-US" sz="1300" dirty="0">
                <a:latin typeface="Courier" charset="0"/>
                <a:cs typeface="Courier" charset="0"/>
                <a:sym typeface="Courier" charset="0"/>
              </a:rPr>
              <a:t>"email": </a:t>
            </a:r>
            <a:r>
              <a:rPr lang="en-US" sz="1300" dirty="0" smtClean="0">
                <a:latin typeface="Courier" charset="0"/>
                <a:cs typeface="Courier" charset="0"/>
                <a:sym typeface="Courier" charset="0"/>
              </a:rPr>
              <a:t>”</a:t>
            </a:r>
            <a:r>
              <a:rPr lang="en-US" sz="1300" dirty="0" err="1" smtClean="0">
                <a:latin typeface="Courier" charset="0"/>
                <a:cs typeface="Courier" charset="0"/>
                <a:sym typeface="Courier" charset="0"/>
              </a:rPr>
              <a:t>philipp@</a:t>
            </a:r>
            <a:r>
              <a:rPr lang="en-US" sz="1300" dirty="0" err="1">
                <a:latin typeface="Courier" charset="0"/>
                <a:cs typeface="Courier" charset="0"/>
                <a:sym typeface="Courier" charset="0"/>
              </a:rPr>
              <a:t>couchbase.com</a:t>
            </a:r>
            <a:r>
              <a:rPr lang="en-US" sz="1300" dirty="0">
                <a:latin typeface="Courier" charset="0"/>
                <a:cs typeface="Courier" charset="0"/>
                <a:sym typeface="Courier" charset="0"/>
              </a:rPr>
              <a:t>",</a:t>
            </a:r>
          </a:p>
          <a:p>
            <a:pPr marL="111125" lvl="1" indent="0" defTabSz="321457">
              <a:lnSpc>
                <a:spcPts val="1266"/>
              </a:lnSpc>
              <a:buNone/>
            </a:pPr>
            <a:r>
              <a:rPr lang="en-US" sz="1300" dirty="0">
                <a:latin typeface="Courier" charset="0"/>
                <a:cs typeface="Courier" charset="0"/>
                <a:sym typeface="Courier" charset="0"/>
              </a:rPr>
              <a:t>"age": </a:t>
            </a:r>
            <a:r>
              <a:rPr lang="en-US" sz="1300" dirty="0" smtClean="0">
                <a:latin typeface="Courier" charset="0"/>
                <a:cs typeface="Courier" charset="0"/>
                <a:sym typeface="Courier" charset="0"/>
              </a:rPr>
              <a:t>30,</a:t>
            </a:r>
            <a:endParaRPr lang="en-US" sz="1300" dirty="0">
              <a:latin typeface="Courier" charset="0"/>
              <a:cs typeface="Courier" charset="0"/>
              <a:sym typeface="Courier" charset="0"/>
            </a:endParaRPr>
          </a:p>
          <a:p>
            <a:pPr marL="111125" lvl="1" indent="0" defTabSz="321457">
              <a:lnSpc>
                <a:spcPts val="1266"/>
              </a:lnSpc>
              <a:buNone/>
            </a:pPr>
            <a:r>
              <a:rPr lang="en-US" sz="1300" dirty="0">
                <a:latin typeface="Courier" charset="0"/>
                <a:cs typeface="Courier" charset="0"/>
                <a:sym typeface="Courier" charset="0"/>
              </a:rPr>
              <a:t>"</a:t>
            </a:r>
            <a:r>
              <a:rPr lang="en-US" sz="1300" dirty="0" err="1">
                <a:latin typeface="Courier" charset="0"/>
                <a:cs typeface="Courier" charset="0"/>
                <a:sym typeface="Courier" charset="0"/>
              </a:rPr>
              <a:t>gender_male</a:t>
            </a:r>
            <a:r>
              <a:rPr lang="en-US" sz="1300" dirty="0">
                <a:latin typeface="Courier" charset="0"/>
                <a:cs typeface="Courier" charset="0"/>
                <a:sym typeface="Courier" charset="0"/>
              </a:rPr>
              <a:t>": true,</a:t>
            </a:r>
          </a:p>
          <a:p>
            <a:pPr marL="111125" lvl="1" indent="0" defTabSz="321457">
              <a:lnSpc>
                <a:spcPts val="1266"/>
              </a:lnSpc>
              <a:buNone/>
            </a:pPr>
            <a:r>
              <a:rPr lang="en-US" sz="1300" dirty="0">
                <a:latin typeface="Courier" charset="0"/>
                <a:cs typeface="Courier" charset="0"/>
                <a:sym typeface="Courier" charset="0"/>
              </a:rPr>
              <a:t>"</a:t>
            </a:r>
            <a:r>
              <a:rPr lang="en-US" sz="1300" dirty="0" err="1">
                <a:latin typeface="Courier" charset="0"/>
                <a:cs typeface="Courier" charset="0"/>
                <a:sym typeface="Courier" charset="0"/>
              </a:rPr>
              <a:t>created_at</a:t>
            </a:r>
            <a:r>
              <a:rPr lang="en-US" sz="1300" dirty="0">
                <a:latin typeface="Courier" charset="0"/>
                <a:cs typeface="Courier" charset="0"/>
                <a:sym typeface="Courier" charset="0"/>
              </a:rPr>
              <a:t>": "</a:t>
            </a:r>
            <a:r>
              <a:rPr lang="en-US" sz="1300" dirty="0" smtClean="0">
                <a:latin typeface="Courier" charset="0"/>
                <a:cs typeface="Courier" charset="0"/>
                <a:sym typeface="Courier" charset="0"/>
              </a:rPr>
              <a:t>2014-</a:t>
            </a:r>
            <a:r>
              <a:rPr lang="en-US" sz="1300" dirty="0">
                <a:latin typeface="Courier" charset="0"/>
                <a:cs typeface="Courier" charset="0"/>
                <a:sym typeface="Courier" charset="0"/>
              </a:rPr>
              <a:t>09-20 23:59:59",</a:t>
            </a:r>
          </a:p>
          <a:p>
            <a:pPr marL="111125" lvl="1" indent="0" defTabSz="321457">
              <a:lnSpc>
                <a:spcPts val="1266"/>
              </a:lnSpc>
              <a:buNone/>
            </a:pPr>
            <a:r>
              <a:rPr lang="en-US" sz="1300" dirty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"</a:t>
            </a:r>
            <a:r>
              <a:rPr lang="en-US" sz="1300" dirty="0" err="1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items_viewed</a:t>
            </a:r>
            <a:r>
              <a:rPr lang="en-US" sz="1300" dirty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": </a:t>
            </a:r>
            <a:r>
              <a:rPr lang="en-US" sz="1300" dirty="0" smtClean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[</a:t>
            </a:r>
          </a:p>
          <a:p>
            <a:pPr marL="111125" lvl="1" indent="0" defTabSz="321457">
              <a:lnSpc>
                <a:spcPts val="1266"/>
              </a:lnSpc>
              <a:buNone/>
            </a:pPr>
            <a:r>
              <a:rPr lang="en-US" sz="1300" dirty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	</a:t>
            </a:r>
            <a:r>
              <a:rPr lang="en-US" sz="1300" dirty="0" smtClean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"</a:t>
            </a:r>
            <a:r>
              <a:rPr lang="en-US" sz="1300" dirty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12345", </a:t>
            </a:r>
            <a:endParaRPr lang="en-US" sz="1300" dirty="0" smtClean="0">
              <a:solidFill>
                <a:srgbClr val="40A55B"/>
              </a:solidFill>
              <a:latin typeface="Courier" charset="0"/>
              <a:cs typeface="Courier" charset="0"/>
              <a:sym typeface="Courier" charset="0"/>
            </a:endParaRPr>
          </a:p>
          <a:p>
            <a:pPr marL="111125" lvl="1" indent="0" defTabSz="321457">
              <a:lnSpc>
                <a:spcPts val="1266"/>
              </a:lnSpc>
              <a:buNone/>
            </a:pPr>
            <a:r>
              <a:rPr lang="en-US" sz="1300" dirty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	</a:t>
            </a:r>
            <a:r>
              <a:rPr lang="en-US" sz="1300" dirty="0" smtClean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"23456", </a:t>
            </a:r>
          </a:p>
          <a:p>
            <a:pPr marL="111125" lvl="1" indent="0" defTabSz="321457">
              <a:lnSpc>
                <a:spcPts val="1266"/>
              </a:lnSpc>
              <a:buNone/>
            </a:pPr>
            <a:r>
              <a:rPr lang="en-US" sz="1300" dirty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	</a:t>
            </a:r>
            <a:r>
              <a:rPr lang="en-US" sz="1300" dirty="0" smtClean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"23457”</a:t>
            </a:r>
          </a:p>
          <a:p>
            <a:pPr marL="111125" lvl="1" indent="0" defTabSz="321457">
              <a:lnSpc>
                <a:spcPts val="1266"/>
              </a:lnSpc>
              <a:buNone/>
            </a:pPr>
            <a:r>
              <a:rPr lang="en-US" sz="1300" dirty="0" smtClean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]</a:t>
            </a:r>
            <a:r>
              <a:rPr lang="en-US" sz="1300" dirty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,</a:t>
            </a:r>
          </a:p>
          <a:p>
            <a:pPr marL="111125" lvl="1" indent="0" defTabSz="321457">
              <a:lnSpc>
                <a:spcPts val="1266"/>
              </a:lnSpc>
              <a:buNone/>
            </a:pPr>
            <a:r>
              <a:rPr lang="en-US" sz="1300" dirty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"preferences": </a:t>
            </a:r>
            <a:r>
              <a:rPr lang="en-US" sz="1300" dirty="0" smtClean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{</a:t>
            </a:r>
          </a:p>
          <a:p>
            <a:pPr marL="111125" lvl="1" indent="0" defTabSz="321457">
              <a:lnSpc>
                <a:spcPts val="1266"/>
              </a:lnSpc>
              <a:buNone/>
            </a:pPr>
            <a:r>
              <a:rPr lang="en-US" sz="1300" dirty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	</a:t>
            </a:r>
            <a:r>
              <a:rPr lang="en-US" sz="1300" dirty="0" smtClean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"</a:t>
            </a:r>
            <a:r>
              <a:rPr lang="en-US" sz="1300" dirty="0" err="1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email_notifications</a:t>
            </a:r>
            <a:r>
              <a:rPr lang="en-US" sz="1300" dirty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": true</a:t>
            </a:r>
            <a:r>
              <a:rPr lang="en-US" sz="1300" dirty="0" smtClean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, </a:t>
            </a:r>
          </a:p>
          <a:p>
            <a:pPr marL="111125" lvl="1" indent="0" defTabSz="321457">
              <a:lnSpc>
                <a:spcPts val="1266"/>
              </a:lnSpc>
              <a:buNone/>
            </a:pPr>
            <a:r>
              <a:rPr lang="en-US" sz="1300" dirty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	</a:t>
            </a:r>
            <a:r>
              <a:rPr lang="en-US" sz="1300" dirty="0" smtClean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"</a:t>
            </a:r>
            <a:r>
              <a:rPr lang="en-US" sz="1300" dirty="0" err="1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sms_notifications</a:t>
            </a:r>
            <a:r>
              <a:rPr lang="en-US" sz="1300" dirty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": </a:t>
            </a:r>
            <a:r>
              <a:rPr lang="en-US" sz="1300" dirty="0" smtClean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false</a:t>
            </a:r>
          </a:p>
          <a:p>
            <a:pPr marL="111125" lvl="1" indent="0" defTabSz="321457">
              <a:lnSpc>
                <a:spcPts val="1266"/>
              </a:lnSpc>
              <a:buNone/>
            </a:pPr>
            <a:r>
              <a:rPr lang="en-US" sz="1300" dirty="0" smtClean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}</a:t>
            </a:r>
            <a:r>
              <a:rPr lang="en-US" sz="1300" dirty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,</a:t>
            </a:r>
          </a:p>
          <a:p>
            <a:pPr marL="111125" lvl="1" indent="0" defTabSz="321457">
              <a:lnSpc>
                <a:spcPts val="1266"/>
              </a:lnSpc>
              <a:buNone/>
            </a:pPr>
            <a:r>
              <a:rPr lang="en-US" sz="1300" dirty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"authored": </a:t>
            </a:r>
            <a:r>
              <a:rPr lang="en-US" sz="1300" dirty="0" smtClean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[</a:t>
            </a:r>
          </a:p>
          <a:p>
            <a:pPr marL="111125" lvl="1" indent="0" defTabSz="321457">
              <a:lnSpc>
                <a:spcPts val="1266"/>
              </a:lnSpc>
              <a:buNone/>
            </a:pPr>
            <a:r>
              <a:rPr lang="en-US" sz="1300" dirty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	</a:t>
            </a:r>
            <a:r>
              <a:rPr lang="en-US" sz="1300" dirty="0" smtClean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{ </a:t>
            </a:r>
            <a:r>
              <a:rPr lang="en-US" sz="1300" dirty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"title": "Couchbase </a:t>
            </a:r>
            <a:r>
              <a:rPr lang="en-US" sz="1300" dirty="0" smtClean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Models”, "</a:t>
            </a:r>
            <a:r>
              <a:rPr lang="en-US" sz="1300" dirty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price": 49.95 </a:t>
            </a:r>
            <a:r>
              <a:rPr lang="en-US" sz="1300" dirty="0" smtClean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}</a:t>
            </a:r>
          </a:p>
          <a:p>
            <a:pPr marL="111125" lvl="1" indent="0" defTabSz="321457">
              <a:lnSpc>
                <a:spcPts val="1266"/>
              </a:lnSpc>
              <a:buNone/>
            </a:pPr>
            <a:r>
              <a:rPr lang="en-US" sz="1300" dirty="0" smtClean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]</a:t>
            </a:r>
            <a:endParaRPr lang="en-US" sz="1300" dirty="0">
              <a:solidFill>
                <a:srgbClr val="40A55B"/>
              </a:solidFill>
              <a:latin typeface="Courier" charset="0"/>
              <a:cs typeface="Courier" charset="0"/>
              <a:sym typeface="Courier" charset="0"/>
            </a:endParaRPr>
          </a:p>
          <a:p>
            <a:pPr defTabSz="321457">
              <a:lnSpc>
                <a:spcPts val="1266"/>
              </a:lnSpc>
            </a:pPr>
            <a:r>
              <a:rPr lang="en-US" sz="1300" b="1" dirty="0">
                <a:latin typeface="Courier" charset="0"/>
                <a:cs typeface="Courier" charset="0"/>
                <a:sym typeface="Courier" charset="0"/>
              </a:rPr>
              <a:t>}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JSON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©2014 Couchbase, Inc.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45850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"/>
            </a:pPr>
            <a:r>
              <a:rPr lang="en-US" dirty="0" smtClean="0"/>
              <a:t>Key Value is always going to be fastest</a:t>
            </a:r>
          </a:p>
          <a:p>
            <a:pPr marL="285750" indent="-285750">
              <a:buFont typeface="Wingdings" charset="2"/>
              <a:buChar char=""/>
            </a:pPr>
            <a:r>
              <a:rPr lang="en-US" dirty="0" smtClean="0"/>
              <a:t>Optimize for fast access where needed</a:t>
            </a:r>
          </a:p>
          <a:p>
            <a:pPr marL="285750" indent="-285750">
              <a:buFont typeface="Wingdings" charset="2"/>
              <a:buChar char=""/>
            </a:pPr>
            <a:r>
              <a:rPr lang="en-US" dirty="0" smtClean="0"/>
              <a:t>Optimize for convenience where possible</a:t>
            </a:r>
          </a:p>
          <a:p>
            <a:pPr marL="285750" indent="-285750">
              <a:buFont typeface="Wingdings" charset="2"/>
              <a:buChar char=""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think about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©2014 Couchbase, Inc.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0215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Data Modeling Patterns</a:t>
            </a:r>
            <a:endParaRPr lang="en-US" dirty="0"/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For Key Value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0" y="6356350"/>
            <a:ext cx="2895600" cy="365125"/>
          </a:xfrm>
        </p:spPr>
        <p:txBody>
          <a:bodyPr/>
          <a:lstStyle/>
          <a:p>
            <a:r>
              <a:rPr lang="en-US" smtClean="0"/>
              <a:t>©2014 Couchbase, Inc.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8399463" y="6356350"/>
            <a:ext cx="744537" cy="365125"/>
          </a:xfrm>
        </p:spPr>
        <p:txBody>
          <a:bodyPr/>
          <a:lstStyle/>
          <a:p>
            <a:fld id="{2066355A-084C-D24E-9AD2-7E4FC41EA627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61597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Referential Keys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©2014 Couchbase, Inc.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pPr/>
              <a:t>23</a:t>
            </a:fld>
            <a:endParaRPr lang="en-US" dirty="0"/>
          </a:p>
        </p:txBody>
      </p:sp>
      <p:pic>
        <p:nvPicPr>
          <p:cNvPr id="6" name="Picture 2" descr="droppedImag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518" y="2118569"/>
            <a:ext cx="1154162" cy="11552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7" name="AutoShape 3"/>
          <p:cNvSpPr>
            <a:spLocks/>
          </p:cNvSpPr>
          <p:nvPr/>
        </p:nvSpPr>
        <p:spPr bwMode="auto">
          <a:xfrm>
            <a:off x="339329" y="3348633"/>
            <a:ext cx="1048122" cy="312539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6788" tIns="26788" rIns="26788" bIns="26788"/>
          <a:lstStyle/>
          <a:p>
            <a:pPr defTabSz="910796">
              <a:buClr>
                <a:srgbClr val="505050"/>
              </a:buClr>
            </a:pPr>
            <a:r>
              <a:rPr lang="en-US" sz="1700">
                <a:solidFill>
                  <a:srgbClr val="505050"/>
                </a:solidFill>
                <a:latin typeface="Calibri" charset="0"/>
                <a:cs typeface="Calibri" charset="0"/>
                <a:sym typeface="Calibri" charset="0"/>
              </a:rPr>
              <a:t>Application</a:t>
            </a:r>
            <a:endParaRPr lang="en-US"/>
          </a:p>
        </p:txBody>
      </p:sp>
      <p:grpSp>
        <p:nvGrpSpPr>
          <p:cNvPr id="8" name="Group 4"/>
          <p:cNvGrpSpPr>
            <a:grpSpLocks/>
          </p:cNvGrpSpPr>
          <p:nvPr/>
        </p:nvGrpSpPr>
        <p:grpSpPr bwMode="auto">
          <a:xfrm>
            <a:off x="7704088" y="2243584"/>
            <a:ext cx="1154162" cy="1155279"/>
            <a:chOff x="0" y="0"/>
            <a:chExt cx="1642735" cy="1642735"/>
          </a:xfrm>
        </p:grpSpPr>
        <p:pic>
          <p:nvPicPr>
            <p:cNvPr id="9" name="Picture 5" descr="droppedImage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642735" cy="164273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</p:pic>
        <p:pic>
          <p:nvPicPr>
            <p:cNvPr id="10" name="Picture 6" descr="150x150-circle-ico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5107" y="694784"/>
              <a:ext cx="571501" cy="56388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</p:pic>
      </p:grpSp>
      <p:grpSp>
        <p:nvGrpSpPr>
          <p:cNvPr id="11" name="Group 7"/>
          <p:cNvGrpSpPr>
            <a:grpSpLocks/>
          </p:cNvGrpSpPr>
          <p:nvPr/>
        </p:nvGrpSpPr>
        <p:grpSpPr bwMode="auto">
          <a:xfrm>
            <a:off x="1848445" y="1866305"/>
            <a:ext cx="5385718" cy="569268"/>
            <a:chOff x="0" y="0"/>
            <a:chExt cx="7661271" cy="810092"/>
          </a:xfrm>
        </p:grpSpPr>
        <p:sp>
          <p:nvSpPr>
            <p:cNvPr id="12" name="AutoShape 8"/>
            <p:cNvSpPr>
              <a:spLocks/>
            </p:cNvSpPr>
            <p:nvPr/>
          </p:nvSpPr>
          <p:spPr bwMode="auto">
            <a:xfrm>
              <a:off x="6852164" y="986"/>
              <a:ext cx="809107" cy="809106"/>
            </a:xfrm>
            <a:prstGeom prst="rightArrow">
              <a:avLst>
                <a:gd name="adj1" fmla="val 33870"/>
                <a:gd name="adj2" fmla="val 54546"/>
              </a:avLst>
            </a:prstGeom>
            <a:solidFill>
              <a:srgbClr val="96D35F"/>
            </a:solidFill>
            <a:ln w="25400" cap="flat" cmpd="sng">
              <a:solidFill>
                <a:srgbClr val="000000"/>
              </a:solidFill>
              <a:prstDash val="solid"/>
              <a:miter lim="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580409">
                <a:buClr>
                  <a:srgbClr val="000000"/>
                </a:buClr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cs typeface="Calibri" charset="0"/>
                <a:sym typeface="Calibri" charset="0"/>
              </a:endParaRPr>
            </a:p>
          </p:txBody>
        </p:sp>
        <p:sp>
          <p:nvSpPr>
            <p:cNvPr id="13" name="AutoShape 9"/>
            <p:cNvSpPr>
              <a:spLocks/>
            </p:cNvSpPr>
            <p:nvPr/>
          </p:nvSpPr>
          <p:spPr bwMode="auto">
            <a:xfrm>
              <a:off x="1130300" y="190500"/>
              <a:ext cx="5638800" cy="4191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/>
            <a:lstStyle/>
            <a:p>
              <a:pPr defTabSz="910796">
                <a:buClr>
                  <a:srgbClr val="505050"/>
                </a:buClr>
              </a:pPr>
              <a:r>
                <a:rPr lang="en-US" sz="1500" b="1" dirty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add</a:t>
              </a:r>
              <a:r>
                <a:rPr lang="en-US" sz="1500" dirty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("u::</a:t>
              </a:r>
              <a:r>
                <a:rPr lang="en-US" sz="1500" dirty="0" smtClean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550e8400"</a:t>
              </a:r>
              <a:r>
                <a:rPr lang="en-US" sz="1500" dirty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, data)</a:t>
              </a:r>
              <a:endParaRPr lang="en-US" dirty="0"/>
            </a:p>
          </p:txBody>
        </p:sp>
        <p:sp>
          <p:nvSpPr>
            <p:cNvPr id="14" name="AutoShape 10"/>
            <p:cNvSpPr>
              <a:spLocks/>
            </p:cNvSpPr>
            <p:nvPr/>
          </p:nvSpPr>
          <p:spPr bwMode="auto">
            <a:xfrm>
              <a:off x="0" y="0"/>
              <a:ext cx="809106" cy="809106"/>
            </a:xfrm>
            <a:prstGeom prst="rightArrow">
              <a:avLst>
                <a:gd name="adj1" fmla="val 33870"/>
                <a:gd name="adj2" fmla="val 54546"/>
              </a:avLst>
            </a:prstGeom>
            <a:solidFill>
              <a:srgbClr val="96D35F"/>
            </a:solidFill>
            <a:ln w="25400" cap="flat" cmpd="sng">
              <a:solidFill>
                <a:srgbClr val="000000"/>
              </a:solidFill>
              <a:prstDash val="solid"/>
              <a:miter lim="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580409">
                <a:buClr>
                  <a:srgbClr val="000000"/>
                </a:buClr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cs typeface="Calibri" charset="0"/>
                <a:sym typeface="Calibri" charset="0"/>
              </a:endParaRPr>
            </a:p>
          </p:txBody>
        </p:sp>
      </p:grpSp>
      <p:grpSp>
        <p:nvGrpSpPr>
          <p:cNvPr id="15" name="Group 11"/>
          <p:cNvGrpSpPr>
            <a:grpSpLocks/>
          </p:cNvGrpSpPr>
          <p:nvPr/>
        </p:nvGrpSpPr>
        <p:grpSpPr bwMode="auto">
          <a:xfrm>
            <a:off x="1848445" y="2598539"/>
            <a:ext cx="5390183" cy="568152"/>
            <a:chOff x="0" y="0"/>
            <a:chExt cx="7667106" cy="809106"/>
          </a:xfrm>
        </p:grpSpPr>
        <p:sp>
          <p:nvSpPr>
            <p:cNvPr id="16" name="AutoShape 12"/>
            <p:cNvSpPr>
              <a:spLocks/>
            </p:cNvSpPr>
            <p:nvPr/>
          </p:nvSpPr>
          <p:spPr bwMode="auto">
            <a:xfrm>
              <a:off x="6858000" y="0"/>
              <a:ext cx="809106" cy="809106"/>
            </a:xfrm>
            <a:prstGeom prst="rightArrow">
              <a:avLst>
                <a:gd name="adj1" fmla="val 33870"/>
                <a:gd name="adj2" fmla="val 54546"/>
              </a:avLst>
            </a:prstGeom>
            <a:solidFill>
              <a:srgbClr val="96D35F"/>
            </a:solidFill>
            <a:ln w="25400" cap="flat" cmpd="sng">
              <a:solidFill>
                <a:srgbClr val="000000"/>
              </a:solidFill>
              <a:prstDash val="solid"/>
              <a:miter lim="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580409">
                <a:buClr>
                  <a:srgbClr val="000000"/>
                </a:buClr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cs typeface="Calibri" charset="0"/>
                <a:sym typeface="Calibri" charset="0"/>
              </a:endParaRPr>
            </a:p>
          </p:txBody>
        </p:sp>
        <p:sp>
          <p:nvSpPr>
            <p:cNvPr id="17" name="AutoShape 13"/>
            <p:cNvSpPr>
              <a:spLocks/>
            </p:cNvSpPr>
            <p:nvPr/>
          </p:nvSpPr>
          <p:spPr bwMode="auto">
            <a:xfrm>
              <a:off x="1104900" y="38100"/>
              <a:ext cx="5626100" cy="7620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/>
            <a:lstStyle/>
            <a:p>
              <a:pPr defTabSz="910796">
                <a:buClr>
                  <a:srgbClr val="505050"/>
                </a:buClr>
              </a:pPr>
              <a:r>
                <a:rPr lang="en-US" sz="1500" b="1" dirty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add</a:t>
              </a:r>
              <a:r>
                <a:rPr lang="en-US" sz="1500" dirty="0" smtClean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(</a:t>
              </a:r>
              <a:r>
                <a:rPr lang="en-US" sz="1500" dirty="0" smtClean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  <a:hlinkClick r:id="rId4"/>
                </a:rPr>
                <a:t>”</a:t>
              </a:r>
              <a:r>
                <a:rPr lang="en-US" sz="1500" u="sng" dirty="0" smtClean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  <a:hlinkClick r:id="rId4"/>
                </a:rPr>
                <a:t>philipp@</a:t>
              </a:r>
              <a:r>
                <a:rPr lang="en-US" sz="1500" u="sng" dirty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  <a:hlinkClick r:id="rId4"/>
                </a:rPr>
                <a:t>couchbase.com</a:t>
              </a:r>
              <a:r>
                <a:rPr lang="en-US" sz="1500" dirty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", </a:t>
              </a:r>
              <a:r>
                <a:rPr lang="en-US" sz="1500" dirty="0" smtClean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"</a:t>
              </a:r>
              <a:r>
                <a:rPr lang="en-US" sz="1500" dirty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u::</a:t>
              </a:r>
              <a:r>
                <a:rPr lang="en-US" sz="1500" dirty="0" smtClean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550e8400"</a:t>
              </a:r>
              <a:r>
                <a:rPr lang="en-US" sz="1500" dirty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)</a:t>
              </a:r>
              <a:endParaRPr lang="en-US" dirty="0"/>
            </a:p>
          </p:txBody>
        </p:sp>
        <p:sp>
          <p:nvSpPr>
            <p:cNvPr id="18" name="AutoShape 14"/>
            <p:cNvSpPr>
              <a:spLocks/>
            </p:cNvSpPr>
            <p:nvPr/>
          </p:nvSpPr>
          <p:spPr bwMode="auto">
            <a:xfrm>
              <a:off x="0" y="0"/>
              <a:ext cx="809106" cy="809106"/>
            </a:xfrm>
            <a:prstGeom prst="rightArrow">
              <a:avLst>
                <a:gd name="adj1" fmla="val 33870"/>
                <a:gd name="adj2" fmla="val 54546"/>
              </a:avLst>
            </a:prstGeom>
            <a:solidFill>
              <a:srgbClr val="96D35F"/>
            </a:solidFill>
            <a:ln w="25400" cap="flat" cmpd="sng">
              <a:solidFill>
                <a:srgbClr val="000000"/>
              </a:solidFill>
              <a:prstDash val="solid"/>
              <a:miter lim="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580409">
                <a:buClr>
                  <a:srgbClr val="000000"/>
                </a:buClr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cs typeface="Calibri" charset="0"/>
                <a:sym typeface="Calibri" charset="0"/>
              </a:endParaRPr>
            </a:p>
          </p:txBody>
        </p:sp>
      </p:grpSp>
      <p:grpSp>
        <p:nvGrpSpPr>
          <p:cNvPr id="19" name="Group 15"/>
          <p:cNvGrpSpPr>
            <a:grpSpLocks/>
          </p:cNvGrpSpPr>
          <p:nvPr/>
        </p:nvGrpSpPr>
        <p:grpSpPr bwMode="auto">
          <a:xfrm>
            <a:off x="1848445" y="3312914"/>
            <a:ext cx="5390183" cy="568152"/>
            <a:chOff x="0" y="0"/>
            <a:chExt cx="7667106" cy="809106"/>
          </a:xfrm>
        </p:grpSpPr>
        <p:sp>
          <p:nvSpPr>
            <p:cNvPr id="20" name="AutoShape 16"/>
            <p:cNvSpPr>
              <a:spLocks/>
            </p:cNvSpPr>
            <p:nvPr/>
          </p:nvSpPr>
          <p:spPr bwMode="auto">
            <a:xfrm>
              <a:off x="6858000" y="0"/>
              <a:ext cx="809106" cy="809106"/>
            </a:xfrm>
            <a:prstGeom prst="rightArrow">
              <a:avLst>
                <a:gd name="adj1" fmla="val 33870"/>
                <a:gd name="adj2" fmla="val 54546"/>
              </a:avLst>
            </a:prstGeom>
            <a:solidFill>
              <a:srgbClr val="96D35F"/>
            </a:solidFill>
            <a:ln w="25400" cap="flat" cmpd="sng">
              <a:solidFill>
                <a:srgbClr val="000000"/>
              </a:solidFill>
              <a:prstDash val="solid"/>
              <a:miter lim="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580409">
                <a:buClr>
                  <a:srgbClr val="000000"/>
                </a:buClr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cs typeface="Calibri" charset="0"/>
                <a:sym typeface="Calibri" charset="0"/>
              </a:endParaRPr>
            </a:p>
          </p:txBody>
        </p:sp>
        <p:sp>
          <p:nvSpPr>
            <p:cNvPr id="21" name="AutoShape 17"/>
            <p:cNvSpPr>
              <a:spLocks/>
            </p:cNvSpPr>
            <p:nvPr/>
          </p:nvSpPr>
          <p:spPr bwMode="auto">
            <a:xfrm>
              <a:off x="1117600" y="38100"/>
              <a:ext cx="5613400" cy="7620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/>
            <a:lstStyle/>
            <a:p>
              <a:pPr defTabSz="910796">
                <a:buClr>
                  <a:srgbClr val="505050"/>
                </a:buClr>
              </a:pPr>
              <a:r>
                <a:rPr lang="en-US" sz="1500" b="1" dirty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add</a:t>
              </a:r>
              <a:r>
                <a:rPr lang="en-US" sz="1500" dirty="0" smtClean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(”</a:t>
              </a:r>
              <a:r>
                <a:rPr lang="en-US" sz="1500" dirty="0" err="1" smtClean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ischi</a:t>
              </a:r>
              <a:r>
                <a:rPr lang="en-US" sz="1500" dirty="0" smtClean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"</a:t>
              </a:r>
              <a:r>
                <a:rPr lang="en-US" sz="1500" dirty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, </a:t>
              </a:r>
              <a:r>
                <a:rPr lang="en-US" sz="1500" dirty="0" smtClean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"</a:t>
              </a:r>
              <a:r>
                <a:rPr lang="en-US" sz="1500" dirty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u::</a:t>
              </a:r>
              <a:r>
                <a:rPr lang="en-US" sz="1500" dirty="0" smtClean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550e8400"</a:t>
              </a:r>
              <a:r>
                <a:rPr lang="en-US" sz="1500" dirty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)</a:t>
              </a:r>
              <a:endParaRPr lang="en-US" dirty="0"/>
            </a:p>
          </p:txBody>
        </p:sp>
        <p:sp>
          <p:nvSpPr>
            <p:cNvPr id="22" name="AutoShape 18"/>
            <p:cNvSpPr>
              <a:spLocks/>
            </p:cNvSpPr>
            <p:nvPr/>
          </p:nvSpPr>
          <p:spPr bwMode="auto">
            <a:xfrm>
              <a:off x="0" y="0"/>
              <a:ext cx="809106" cy="809106"/>
            </a:xfrm>
            <a:prstGeom prst="rightArrow">
              <a:avLst>
                <a:gd name="adj1" fmla="val 33870"/>
                <a:gd name="adj2" fmla="val 54546"/>
              </a:avLst>
            </a:prstGeom>
            <a:solidFill>
              <a:srgbClr val="96D35F"/>
            </a:solidFill>
            <a:ln w="25400" cap="flat" cmpd="sng">
              <a:solidFill>
                <a:srgbClr val="000000"/>
              </a:solidFill>
              <a:prstDash val="solid"/>
              <a:miter lim="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580409">
                <a:buClr>
                  <a:srgbClr val="000000"/>
                </a:buClr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cs typeface="Calibri" charset="0"/>
                <a:sym typeface="Calibri" charset="0"/>
              </a:endParaRPr>
            </a:p>
          </p:txBody>
        </p:sp>
      </p:grpSp>
      <p:pic>
        <p:nvPicPr>
          <p:cNvPr id="23" name="Picture 19" descr="droppedImag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" y="4884539"/>
            <a:ext cx="1154162" cy="11541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24" name="AutoShape 20"/>
          <p:cNvSpPr>
            <a:spLocks/>
          </p:cNvSpPr>
          <p:nvPr/>
        </p:nvSpPr>
        <p:spPr bwMode="auto">
          <a:xfrm>
            <a:off x="339329" y="6107906"/>
            <a:ext cx="1048122" cy="312539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6788" tIns="26788" rIns="26788" bIns="26788"/>
          <a:lstStyle/>
          <a:p>
            <a:pPr defTabSz="910796">
              <a:buClr>
                <a:srgbClr val="505050"/>
              </a:buClr>
            </a:pPr>
            <a:r>
              <a:rPr lang="en-US" sz="1700">
                <a:solidFill>
                  <a:srgbClr val="505050"/>
                </a:solidFill>
                <a:latin typeface="Calibri" charset="0"/>
                <a:cs typeface="Calibri" charset="0"/>
                <a:sym typeface="Calibri" charset="0"/>
              </a:rPr>
              <a:t>Application</a:t>
            </a:r>
            <a:endParaRPr lang="en-US"/>
          </a:p>
        </p:txBody>
      </p:sp>
      <p:grpSp>
        <p:nvGrpSpPr>
          <p:cNvPr id="25" name="Group 21"/>
          <p:cNvGrpSpPr>
            <a:grpSpLocks/>
          </p:cNvGrpSpPr>
          <p:nvPr/>
        </p:nvGrpSpPr>
        <p:grpSpPr bwMode="auto">
          <a:xfrm>
            <a:off x="7706321" y="4741664"/>
            <a:ext cx="1154162" cy="1154162"/>
            <a:chOff x="0" y="0"/>
            <a:chExt cx="1642735" cy="1642735"/>
          </a:xfrm>
        </p:grpSpPr>
        <p:pic>
          <p:nvPicPr>
            <p:cNvPr id="26" name="Picture 22" descr="droppedImage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642735" cy="164273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</p:pic>
        <p:pic>
          <p:nvPicPr>
            <p:cNvPr id="27" name="Picture 23" descr="150x150-circle-ico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5107" y="694784"/>
              <a:ext cx="571501" cy="56388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</p:pic>
      </p:grpSp>
      <p:grpSp>
        <p:nvGrpSpPr>
          <p:cNvPr id="28" name="Group 24"/>
          <p:cNvGrpSpPr>
            <a:grpSpLocks/>
          </p:cNvGrpSpPr>
          <p:nvPr/>
        </p:nvGrpSpPr>
        <p:grpSpPr bwMode="auto">
          <a:xfrm>
            <a:off x="1848445" y="4813101"/>
            <a:ext cx="5390183" cy="568152"/>
            <a:chOff x="0" y="0"/>
            <a:chExt cx="7667106" cy="809106"/>
          </a:xfrm>
        </p:grpSpPr>
        <p:sp>
          <p:nvSpPr>
            <p:cNvPr id="29" name="AutoShape 25"/>
            <p:cNvSpPr>
              <a:spLocks/>
            </p:cNvSpPr>
            <p:nvPr/>
          </p:nvSpPr>
          <p:spPr bwMode="auto">
            <a:xfrm flipH="1">
              <a:off x="6858000" y="0"/>
              <a:ext cx="809106" cy="809106"/>
            </a:xfrm>
            <a:prstGeom prst="rightArrow">
              <a:avLst>
                <a:gd name="adj1" fmla="val 33870"/>
                <a:gd name="adj2" fmla="val 54546"/>
              </a:avLst>
            </a:prstGeom>
            <a:solidFill>
              <a:srgbClr val="96D35F"/>
            </a:solidFill>
            <a:ln w="25400" cap="flat" cmpd="sng">
              <a:solidFill>
                <a:srgbClr val="000000"/>
              </a:solidFill>
              <a:prstDash val="solid"/>
              <a:miter lim="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580409">
                <a:buClr>
                  <a:srgbClr val="000000"/>
                </a:buClr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cs typeface="Calibri" charset="0"/>
                <a:sym typeface="Calibri" charset="0"/>
              </a:endParaRPr>
            </a:p>
          </p:txBody>
        </p:sp>
        <p:sp>
          <p:nvSpPr>
            <p:cNvPr id="30" name="AutoShape 26"/>
            <p:cNvSpPr>
              <a:spLocks/>
            </p:cNvSpPr>
            <p:nvPr/>
          </p:nvSpPr>
          <p:spPr bwMode="auto">
            <a:xfrm>
              <a:off x="1117600" y="177800"/>
              <a:ext cx="5664200" cy="4191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/>
            <a:lstStyle/>
            <a:p>
              <a:pPr defTabSz="910796">
                <a:buClr>
                  <a:srgbClr val="505050"/>
                </a:buClr>
              </a:pPr>
              <a:r>
                <a:rPr lang="en-US" sz="1500" b="1" dirty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key = get</a:t>
              </a:r>
              <a:r>
                <a:rPr lang="en-US" sz="1500" dirty="0" smtClean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(”</a:t>
              </a:r>
              <a:r>
                <a:rPr lang="en-US" sz="1500" dirty="0" err="1" smtClean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philipp@</a:t>
              </a:r>
              <a:r>
                <a:rPr lang="en-US" sz="1500" dirty="0" err="1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couchbase.com</a:t>
              </a:r>
              <a:r>
                <a:rPr lang="en-US" sz="1500" dirty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")</a:t>
              </a:r>
              <a:endParaRPr lang="en-US" dirty="0"/>
            </a:p>
          </p:txBody>
        </p:sp>
        <p:sp>
          <p:nvSpPr>
            <p:cNvPr id="31" name="AutoShape 27"/>
            <p:cNvSpPr>
              <a:spLocks/>
            </p:cNvSpPr>
            <p:nvPr/>
          </p:nvSpPr>
          <p:spPr bwMode="auto">
            <a:xfrm flipH="1">
              <a:off x="0" y="0"/>
              <a:ext cx="809106" cy="809106"/>
            </a:xfrm>
            <a:prstGeom prst="rightArrow">
              <a:avLst>
                <a:gd name="adj1" fmla="val 33870"/>
                <a:gd name="adj2" fmla="val 54546"/>
              </a:avLst>
            </a:prstGeom>
            <a:solidFill>
              <a:srgbClr val="96D35F"/>
            </a:solidFill>
            <a:ln w="25400" cap="flat" cmpd="sng">
              <a:solidFill>
                <a:srgbClr val="000000"/>
              </a:solidFill>
              <a:prstDash val="solid"/>
              <a:miter lim="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580409">
                <a:buClr>
                  <a:srgbClr val="000000"/>
                </a:buClr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cs typeface="Calibri" charset="0"/>
                <a:sym typeface="Calibri" charset="0"/>
              </a:endParaRPr>
            </a:p>
          </p:txBody>
        </p:sp>
      </p:grpSp>
      <p:grpSp>
        <p:nvGrpSpPr>
          <p:cNvPr id="32" name="Group 28"/>
          <p:cNvGrpSpPr>
            <a:grpSpLocks/>
          </p:cNvGrpSpPr>
          <p:nvPr/>
        </p:nvGrpSpPr>
        <p:grpSpPr bwMode="auto">
          <a:xfrm>
            <a:off x="1848445" y="5545336"/>
            <a:ext cx="5390183" cy="568152"/>
            <a:chOff x="0" y="0"/>
            <a:chExt cx="7667106" cy="809106"/>
          </a:xfrm>
        </p:grpSpPr>
        <p:sp>
          <p:nvSpPr>
            <p:cNvPr id="33" name="AutoShape 29"/>
            <p:cNvSpPr>
              <a:spLocks/>
            </p:cNvSpPr>
            <p:nvPr/>
          </p:nvSpPr>
          <p:spPr bwMode="auto">
            <a:xfrm flipH="1">
              <a:off x="6858000" y="0"/>
              <a:ext cx="809106" cy="809106"/>
            </a:xfrm>
            <a:prstGeom prst="rightArrow">
              <a:avLst>
                <a:gd name="adj1" fmla="val 33870"/>
                <a:gd name="adj2" fmla="val 54546"/>
              </a:avLst>
            </a:prstGeom>
            <a:solidFill>
              <a:srgbClr val="96D35F"/>
            </a:solidFill>
            <a:ln w="25400" cap="flat" cmpd="sng">
              <a:solidFill>
                <a:srgbClr val="000000"/>
              </a:solidFill>
              <a:prstDash val="solid"/>
              <a:miter lim="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580409">
                <a:buClr>
                  <a:srgbClr val="000000"/>
                </a:buClr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cs typeface="Calibri" charset="0"/>
                <a:sym typeface="Calibri" charset="0"/>
              </a:endParaRPr>
            </a:p>
          </p:txBody>
        </p:sp>
        <p:sp>
          <p:nvSpPr>
            <p:cNvPr id="34" name="AutoShape 30"/>
            <p:cNvSpPr>
              <a:spLocks/>
            </p:cNvSpPr>
            <p:nvPr/>
          </p:nvSpPr>
          <p:spPr bwMode="auto">
            <a:xfrm>
              <a:off x="1130300" y="177800"/>
              <a:ext cx="5664200" cy="4191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/>
            <a:lstStyle/>
            <a:p>
              <a:pPr defTabSz="910796">
                <a:buClr>
                  <a:srgbClr val="505050"/>
                </a:buClr>
              </a:pPr>
              <a:r>
                <a:rPr lang="en-US" sz="1500" b="1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get</a:t>
              </a:r>
              <a:r>
                <a:rPr lang="en-US" sz="150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(</a:t>
              </a:r>
              <a:r>
                <a:rPr lang="en-US" sz="1500" b="1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key</a:t>
              </a:r>
              <a:r>
                <a:rPr lang="en-US" sz="150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)</a:t>
              </a:r>
              <a:endParaRPr lang="en-US"/>
            </a:p>
          </p:txBody>
        </p:sp>
        <p:sp>
          <p:nvSpPr>
            <p:cNvPr id="35" name="AutoShape 31"/>
            <p:cNvSpPr>
              <a:spLocks/>
            </p:cNvSpPr>
            <p:nvPr/>
          </p:nvSpPr>
          <p:spPr bwMode="auto">
            <a:xfrm flipH="1">
              <a:off x="0" y="0"/>
              <a:ext cx="809106" cy="809106"/>
            </a:xfrm>
            <a:prstGeom prst="rightArrow">
              <a:avLst>
                <a:gd name="adj1" fmla="val 33870"/>
                <a:gd name="adj2" fmla="val 54546"/>
              </a:avLst>
            </a:prstGeom>
            <a:solidFill>
              <a:srgbClr val="96D35F"/>
            </a:solidFill>
            <a:ln w="25400" cap="flat" cmpd="sng">
              <a:solidFill>
                <a:srgbClr val="000000"/>
              </a:solidFill>
              <a:prstDash val="solid"/>
              <a:miter lim="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580409">
                <a:buClr>
                  <a:srgbClr val="000000"/>
                </a:buClr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cs typeface="Calibri" charset="0"/>
                <a:sym typeface="Calibri" charset="0"/>
              </a:endParaRPr>
            </a:p>
          </p:txBody>
        </p:sp>
      </p:grpSp>
      <p:sp>
        <p:nvSpPr>
          <p:cNvPr id="36" name="AutoShape 32"/>
          <p:cNvSpPr>
            <a:spLocks/>
          </p:cNvSpPr>
          <p:nvPr/>
        </p:nvSpPr>
        <p:spPr bwMode="auto">
          <a:xfrm>
            <a:off x="3766096" y="1357312"/>
            <a:ext cx="1598414" cy="383977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6788" tIns="26788" rIns="26788" bIns="26788"/>
          <a:lstStyle/>
          <a:p>
            <a:pPr defTabSz="910796">
              <a:buClr>
                <a:srgbClr val="505050"/>
              </a:buClr>
            </a:pPr>
            <a:r>
              <a:rPr lang="en-US" sz="2100" b="1">
                <a:solidFill>
                  <a:srgbClr val="505050"/>
                </a:solidFill>
                <a:latin typeface="Calibri" charset="0"/>
                <a:cs typeface="Calibri" charset="0"/>
                <a:sym typeface="Calibri" charset="0"/>
              </a:rPr>
              <a:t>Data Creation</a:t>
            </a:r>
            <a:endParaRPr lang="en-US"/>
          </a:p>
        </p:txBody>
      </p:sp>
      <p:sp>
        <p:nvSpPr>
          <p:cNvPr id="37" name="AutoShape 33"/>
          <p:cNvSpPr>
            <a:spLocks/>
          </p:cNvSpPr>
          <p:nvPr/>
        </p:nvSpPr>
        <p:spPr bwMode="auto">
          <a:xfrm>
            <a:off x="3742656" y="4348758"/>
            <a:ext cx="1648643" cy="383977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6788" tIns="26788" rIns="26788" bIns="26788"/>
          <a:lstStyle/>
          <a:p>
            <a:pPr defTabSz="910796">
              <a:buClr>
                <a:srgbClr val="505050"/>
              </a:buClr>
            </a:pPr>
            <a:r>
              <a:rPr lang="en-US" sz="2100" b="1">
                <a:solidFill>
                  <a:srgbClr val="505050"/>
                </a:solidFill>
                <a:latin typeface="Calibri" charset="0"/>
                <a:cs typeface="Calibri" charset="0"/>
                <a:sym typeface="Calibri" charset="0"/>
              </a:rPr>
              <a:t>Data Retrieval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37581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4368639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14368639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14368639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14368639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14368639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Counter ID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©2014 Couchbase, Inc.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pPr/>
              <a:t>24</a:t>
            </a:fld>
            <a:endParaRPr lang="en-US" dirty="0"/>
          </a:p>
        </p:txBody>
      </p:sp>
      <p:pic>
        <p:nvPicPr>
          <p:cNvPr id="5" name="Picture 2" descr="droppedImag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791" y="1939975"/>
            <a:ext cx="1154162" cy="11552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6" name="AutoShape 3"/>
          <p:cNvSpPr>
            <a:spLocks/>
          </p:cNvSpPr>
          <p:nvPr/>
        </p:nvSpPr>
        <p:spPr bwMode="auto">
          <a:xfrm>
            <a:off x="812602" y="3170039"/>
            <a:ext cx="1048122" cy="312539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6788" tIns="26788" rIns="26788" bIns="26788"/>
          <a:lstStyle/>
          <a:p>
            <a:pPr defTabSz="910796">
              <a:buClr>
                <a:srgbClr val="505050"/>
              </a:buClr>
            </a:pPr>
            <a:r>
              <a:rPr lang="en-US" sz="1700">
                <a:solidFill>
                  <a:srgbClr val="505050"/>
                </a:solidFill>
                <a:latin typeface="Calibri" charset="0"/>
                <a:cs typeface="Calibri" charset="0"/>
                <a:sym typeface="Calibri" charset="0"/>
              </a:rPr>
              <a:t>Application</a:t>
            </a:r>
            <a:endParaRPr lang="en-US"/>
          </a:p>
        </p:txBody>
      </p:sp>
      <p:grpSp>
        <p:nvGrpSpPr>
          <p:cNvPr id="7" name="Group 4"/>
          <p:cNvGrpSpPr>
            <a:grpSpLocks/>
          </p:cNvGrpSpPr>
          <p:nvPr/>
        </p:nvGrpSpPr>
        <p:grpSpPr bwMode="auto">
          <a:xfrm>
            <a:off x="7221885" y="1939975"/>
            <a:ext cx="1154162" cy="1155279"/>
            <a:chOff x="0" y="0"/>
            <a:chExt cx="1642735" cy="1642735"/>
          </a:xfrm>
        </p:grpSpPr>
        <p:pic>
          <p:nvPicPr>
            <p:cNvPr id="8" name="Picture 5" descr="droppedImage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642735" cy="164273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</p:pic>
        <p:pic>
          <p:nvPicPr>
            <p:cNvPr id="9" name="Picture 6" descr="150x150-circle-ico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5107" y="694784"/>
              <a:ext cx="571501" cy="56388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</p:pic>
      </p:grpSp>
      <p:grpSp>
        <p:nvGrpSpPr>
          <p:cNvPr id="10" name="Group 7"/>
          <p:cNvGrpSpPr>
            <a:grpSpLocks/>
          </p:cNvGrpSpPr>
          <p:nvPr/>
        </p:nvGrpSpPr>
        <p:grpSpPr bwMode="auto">
          <a:xfrm>
            <a:off x="2232422" y="1866305"/>
            <a:ext cx="4492749" cy="569268"/>
            <a:chOff x="0" y="0"/>
            <a:chExt cx="6391271" cy="809106"/>
          </a:xfrm>
        </p:grpSpPr>
        <p:sp>
          <p:nvSpPr>
            <p:cNvPr id="11" name="AutoShape 8"/>
            <p:cNvSpPr>
              <a:spLocks/>
            </p:cNvSpPr>
            <p:nvPr/>
          </p:nvSpPr>
          <p:spPr bwMode="auto">
            <a:xfrm>
              <a:off x="5582164" y="0"/>
              <a:ext cx="809107" cy="809106"/>
            </a:xfrm>
            <a:prstGeom prst="rightArrow">
              <a:avLst>
                <a:gd name="adj1" fmla="val 33870"/>
                <a:gd name="adj2" fmla="val 54546"/>
              </a:avLst>
            </a:prstGeom>
            <a:solidFill>
              <a:srgbClr val="96D35F"/>
            </a:solidFill>
            <a:ln w="25400" cap="flat" cmpd="sng">
              <a:solidFill>
                <a:srgbClr val="000000"/>
              </a:solidFill>
              <a:prstDash val="solid"/>
              <a:miter lim="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580409">
                <a:buClr>
                  <a:srgbClr val="000000"/>
                </a:buClr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cs typeface="Calibri" charset="0"/>
                <a:sym typeface="Calibri" charset="0"/>
              </a:endParaRPr>
            </a:p>
          </p:txBody>
        </p:sp>
        <p:sp>
          <p:nvSpPr>
            <p:cNvPr id="12" name="AutoShape 9"/>
            <p:cNvSpPr>
              <a:spLocks/>
            </p:cNvSpPr>
            <p:nvPr/>
          </p:nvSpPr>
          <p:spPr bwMode="auto">
            <a:xfrm>
              <a:off x="1511301" y="176812"/>
              <a:ext cx="3591664" cy="4445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/>
            <a:lstStyle/>
            <a:p>
              <a:pPr defTabSz="910796">
                <a:buClr>
                  <a:srgbClr val="505050"/>
                </a:buClr>
              </a:pPr>
              <a:r>
                <a:rPr lang="en-US" sz="1700" dirty="0">
                  <a:solidFill>
                    <a:srgbClr val="0098D6"/>
                  </a:solidFill>
                  <a:latin typeface="Calibri" charset="0"/>
                  <a:cs typeface="Calibri" charset="0"/>
                  <a:sym typeface="Calibri" charset="0"/>
                </a:rPr>
                <a:t>id</a:t>
              </a:r>
              <a:r>
                <a:rPr lang="en-US" sz="1700" dirty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 = </a:t>
              </a:r>
              <a:r>
                <a:rPr lang="en-US" sz="1700" dirty="0" err="1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incr</a:t>
              </a:r>
              <a:r>
                <a:rPr lang="en-US" sz="1700" dirty="0" smtClean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(“my-counter"</a:t>
              </a:r>
              <a:r>
                <a:rPr lang="en-US" sz="1700" dirty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)</a:t>
              </a:r>
              <a:endParaRPr lang="en-US" dirty="0"/>
            </a:p>
          </p:txBody>
        </p:sp>
        <p:sp>
          <p:nvSpPr>
            <p:cNvPr id="13" name="AutoShape 10"/>
            <p:cNvSpPr>
              <a:spLocks/>
            </p:cNvSpPr>
            <p:nvPr/>
          </p:nvSpPr>
          <p:spPr bwMode="auto">
            <a:xfrm>
              <a:off x="0" y="0"/>
              <a:ext cx="809106" cy="809106"/>
            </a:xfrm>
            <a:prstGeom prst="rightArrow">
              <a:avLst>
                <a:gd name="adj1" fmla="val 33870"/>
                <a:gd name="adj2" fmla="val 54546"/>
              </a:avLst>
            </a:prstGeom>
            <a:solidFill>
              <a:srgbClr val="96D35F"/>
            </a:solidFill>
            <a:ln w="25400" cap="flat" cmpd="sng">
              <a:solidFill>
                <a:srgbClr val="000000"/>
              </a:solidFill>
              <a:prstDash val="solid"/>
              <a:miter lim="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580409">
                <a:buClr>
                  <a:srgbClr val="000000"/>
                </a:buClr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cs typeface="Calibri" charset="0"/>
                <a:sym typeface="Calibri" charset="0"/>
              </a:endParaRPr>
            </a:p>
          </p:txBody>
        </p:sp>
      </p:grpSp>
      <p:grpSp>
        <p:nvGrpSpPr>
          <p:cNvPr id="14" name="Group 11"/>
          <p:cNvGrpSpPr>
            <a:grpSpLocks/>
          </p:cNvGrpSpPr>
          <p:nvPr/>
        </p:nvGrpSpPr>
        <p:grpSpPr bwMode="auto">
          <a:xfrm>
            <a:off x="2232422" y="2598539"/>
            <a:ext cx="4497214" cy="568152"/>
            <a:chOff x="0" y="0"/>
            <a:chExt cx="6397106" cy="809106"/>
          </a:xfrm>
        </p:grpSpPr>
        <p:sp>
          <p:nvSpPr>
            <p:cNvPr id="15" name="AutoShape 12"/>
            <p:cNvSpPr>
              <a:spLocks/>
            </p:cNvSpPr>
            <p:nvPr/>
          </p:nvSpPr>
          <p:spPr bwMode="auto">
            <a:xfrm>
              <a:off x="5588000" y="0"/>
              <a:ext cx="809106" cy="809106"/>
            </a:xfrm>
            <a:prstGeom prst="rightArrow">
              <a:avLst>
                <a:gd name="adj1" fmla="val 33870"/>
                <a:gd name="adj2" fmla="val 54546"/>
              </a:avLst>
            </a:prstGeom>
            <a:solidFill>
              <a:srgbClr val="96D35F"/>
            </a:solidFill>
            <a:ln w="25400" cap="flat" cmpd="sng">
              <a:solidFill>
                <a:srgbClr val="000000"/>
              </a:solidFill>
              <a:prstDash val="solid"/>
              <a:miter lim="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580409">
                <a:buClr>
                  <a:srgbClr val="000000"/>
                </a:buClr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cs typeface="Calibri" charset="0"/>
                <a:sym typeface="Calibri" charset="0"/>
              </a:endParaRPr>
            </a:p>
          </p:txBody>
        </p:sp>
        <p:sp>
          <p:nvSpPr>
            <p:cNvPr id="16" name="AutoShape 13"/>
            <p:cNvSpPr>
              <a:spLocks/>
            </p:cNvSpPr>
            <p:nvPr/>
          </p:nvSpPr>
          <p:spPr bwMode="auto">
            <a:xfrm>
              <a:off x="1511299" y="177800"/>
              <a:ext cx="3369518" cy="4445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/>
            <a:lstStyle/>
            <a:p>
              <a:pPr defTabSz="910796">
                <a:buClr>
                  <a:srgbClr val="505050"/>
                </a:buClr>
              </a:pPr>
              <a:r>
                <a:rPr lang="en-US" sz="1700" dirty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add("key" + </a:t>
              </a:r>
              <a:r>
                <a:rPr lang="en-US" sz="1700" dirty="0">
                  <a:solidFill>
                    <a:srgbClr val="0098D6"/>
                  </a:solidFill>
                  <a:latin typeface="Calibri" charset="0"/>
                  <a:cs typeface="Calibri" charset="0"/>
                  <a:sym typeface="Calibri" charset="0"/>
                </a:rPr>
                <a:t>id</a:t>
              </a:r>
              <a:r>
                <a:rPr lang="en-US" sz="1700" dirty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, data)</a:t>
              </a:r>
              <a:endParaRPr lang="en-US" dirty="0"/>
            </a:p>
          </p:txBody>
        </p:sp>
        <p:sp>
          <p:nvSpPr>
            <p:cNvPr id="17" name="AutoShape 14"/>
            <p:cNvSpPr>
              <a:spLocks/>
            </p:cNvSpPr>
            <p:nvPr/>
          </p:nvSpPr>
          <p:spPr bwMode="auto">
            <a:xfrm>
              <a:off x="0" y="0"/>
              <a:ext cx="809106" cy="809106"/>
            </a:xfrm>
            <a:prstGeom prst="rightArrow">
              <a:avLst>
                <a:gd name="adj1" fmla="val 33870"/>
                <a:gd name="adj2" fmla="val 54546"/>
              </a:avLst>
            </a:prstGeom>
            <a:solidFill>
              <a:srgbClr val="96D35F"/>
            </a:solidFill>
            <a:ln w="25400" cap="flat" cmpd="sng">
              <a:solidFill>
                <a:srgbClr val="000000"/>
              </a:solidFill>
              <a:prstDash val="solid"/>
              <a:miter lim="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580409">
                <a:buClr>
                  <a:srgbClr val="000000"/>
                </a:buClr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cs typeface="Calibri" charset="0"/>
                <a:sym typeface="Calibri" charset="0"/>
              </a:endParaRPr>
            </a:p>
          </p:txBody>
        </p:sp>
      </p:grpSp>
      <p:pic>
        <p:nvPicPr>
          <p:cNvPr id="18" name="Picture 15" descr="droppedImag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024" y="4438055"/>
            <a:ext cx="1154162" cy="11541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19" name="AutoShape 16"/>
          <p:cNvSpPr>
            <a:spLocks/>
          </p:cNvSpPr>
          <p:nvPr/>
        </p:nvSpPr>
        <p:spPr bwMode="auto">
          <a:xfrm>
            <a:off x="812602" y="5670352"/>
            <a:ext cx="1048122" cy="312539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6788" tIns="26788" rIns="26788" bIns="26788"/>
          <a:lstStyle/>
          <a:p>
            <a:pPr defTabSz="910796">
              <a:buClr>
                <a:srgbClr val="505050"/>
              </a:buClr>
            </a:pPr>
            <a:r>
              <a:rPr lang="en-US" sz="1700">
                <a:solidFill>
                  <a:srgbClr val="505050"/>
                </a:solidFill>
                <a:latin typeface="Calibri" charset="0"/>
                <a:cs typeface="Calibri" charset="0"/>
                <a:sym typeface="Calibri" charset="0"/>
              </a:rPr>
              <a:t>Application</a:t>
            </a:r>
            <a:endParaRPr lang="en-US"/>
          </a:p>
        </p:txBody>
      </p:sp>
      <p:grpSp>
        <p:nvGrpSpPr>
          <p:cNvPr id="20" name="Group 17"/>
          <p:cNvGrpSpPr>
            <a:grpSpLocks/>
          </p:cNvGrpSpPr>
          <p:nvPr/>
        </p:nvGrpSpPr>
        <p:grpSpPr bwMode="auto">
          <a:xfrm>
            <a:off x="7224118" y="4438055"/>
            <a:ext cx="1154162" cy="1154162"/>
            <a:chOff x="0" y="0"/>
            <a:chExt cx="1642735" cy="1642735"/>
          </a:xfrm>
        </p:grpSpPr>
        <p:pic>
          <p:nvPicPr>
            <p:cNvPr id="21" name="Picture 18" descr="droppedImage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642735" cy="164273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</p:pic>
        <p:pic>
          <p:nvPicPr>
            <p:cNvPr id="22" name="Picture 19" descr="150x150-circle-ico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5107" y="694784"/>
              <a:ext cx="571501" cy="56388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</p:pic>
      </p:grpSp>
      <p:grpSp>
        <p:nvGrpSpPr>
          <p:cNvPr id="23" name="Group 20"/>
          <p:cNvGrpSpPr>
            <a:grpSpLocks/>
          </p:cNvGrpSpPr>
          <p:nvPr/>
        </p:nvGrpSpPr>
        <p:grpSpPr bwMode="auto">
          <a:xfrm>
            <a:off x="2232422" y="4366617"/>
            <a:ext cx="4497214" cy="568152"/>
            <a:chOff x="0" y="0"/>
            <a:chExt cx="6397106" cy="809106"/>
          </a:xfrm>
        </p:grpSpPr>
        <p:sp>
          <p:nvSpPr>
            <p:cNvPr id="24" name="AutoShape 21"/>
            <p:cNvSpPr>
              <a:spLocks/>
            </p:cNvSpPr>
            <p:nvPr/>
          </p:nvSpPr>
          <p:spPr bwMode="auto">
            <a:xfrm flipH="1">
              <a:off x="5588000" y="0"/>
              <a:ext cx="809106" cy="809106"/>
            </a:xfrm>
            <a:prstGeom prst="rightArrow">
              <a:avLst>
                <a:gd name="adj1" fmla="val 33870"/>
                <a:gd name="adj2" fmla="val 54546"/>
              </a:avLst>
            </a:prstGeom>
            <a:solidFill>
              <a:srgbClr val="96D35F"/>
            </a:solidFill>
            <a:ln w="25400" cap="flat" cmpd="sng">
              <a:solidFill>
                <a:srgbClr val="000000"/>
              </a:solidFill>
              <a:prstDash val="solid"/>
              <a:miter lim="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580409">
                <a:buClr>
                  <a:srgbClr val="000000"/>
                </a:buClr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cs typeface="Calibri" charset="0"/>
                <a:sym typeface="Calibri" charset="0"/>
              </a:endParaRPr>
            </a:p>
          </p:txBody>
        </p:sp>
        <p:sp>
          <p:nvSpPr>
            <p:cNvPr id="25" name="AutoShape 22"/>
            <p:cNvSpPr>
              <a:spLocks/>
            </p:cNvSpPr>
            <p:nvPr/>
          </p:nvSpPr>
          <p:spPr bwMode="auto">
            <a:xfrm>
              <a:off x="1511299" y="177800"/>
              <a:ext cx="3926797" cy="4445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/>
            <a:lstStyle/>
            <a:p>
              <a:pPr defTabSz="910796">
                <a:buClr>
                  <a:srgbClr val="505050"/>
                </a:buClr>
              </a:pPr>
              <a:r>
                <a:rPr lang="en-US" sz="1700" dirty="0">
                  <a:solidFill>
                    <a:srgbClr val="0098D6"/>
                  </a:solidFill>
                  <a:latin typeface="Calibri" charset="0"/>
                  <a:cs typeface="Calibri" charset="0"/>
                  <a:sym typeface="Calibri" charset="0"/>
                </a:rPr>
                <a:t>count</a:t>
              </a:r>
              <a:r>
                <a:rPr lang="en-US" sz="1700" dirty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 = get</a:t>
              </a:r>
              <a:r>
                <a:rPr lang="en-US" sz="1700" dirty="0" smtClean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(”my-counter"</a:t>
              </a:r>
              <a:r>
                <a:rPr lang="en-US" sz="1700" dirty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)</a:t>
              </a:r>
              <a:endParaRPr lang="en-US" dirty="0"/>
            </a:p>
          </p:txBody>
        </p:sp>
        <p:sp>
          <p:nvSpPr>
            <p:cNvPr id="26" name="AutoShape 23"/>
            <p:cNvSpPr>
              <a:spLocks/>
            </p:cNvSpPr>
            <p:nvPr/>
          </p:nvSpPr>
          <p:spPr bwMode="auto">
            <a:xfrm flipH="1">
              <a:off x="0" y="0"/>
              <a:ext cx="809106" cy="809106"/>
            </a:xfrm>
            <a:prstGeom prst="rightArrow">
              <a:avLst>
                <a:gd name="adj1" fmla="val 33870"/>
                <a:gd name="adj2" fmla="val 54546"/>
              </a:avLst>
            </a:prstGeom>
            <a:solidFill>
              <a:srgbClr val="96D35F"/>
            </a:solidFill>
            <a:ln w="25400" cap="flat" cmpd="sng">
              <a:solidFill>
                <a:srgbClr val="000000"/>
              </a:solidFill>
              <a:prstDash val="solid"/>
              <a:miter lim="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580409">
                <a:buClr>
                  <a:srgbClr val="000000"/>
                </a:buClr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cs typeface="Calibri" charset="0"/>
                <a:sym typeface="Calibri" charset="0"/>
              </a:endParaRPr>
            </a:p>
          </p:txBody>
        </p:sp>
      </p:grpSp>
      <p:grpSp>
        <p:nvGrpSpPr>
          <p:cNvPr id="27" name="Group 24"/>
          <p:cNvGrpSpPr>
            <a:grpSpLocks/>
          </p:cNvGrpSpPr>
          <p:nvPr/>
        </p:nvGrpSpPr>
        <p:grpSpPr bwMode="auto">
          <a:xfrm>
            <a:off x="2232422" y="5098851"/>
            <a:ext cx="4497214" cy="568152"/>
            <a:chOff x="0" y="0"/>
            <a:chExt cx="6397106" cy="809106"/>
          </a:xfrm>
        </p:grpSpPr>
        <p:sp>
          <p:nvSpPr>
            <p:cNvPr id="28" name="AutoShape 25"/>
            <p:cNvSpPr>
              <a:spLocks/>
            </p:cNvSpPr>
            <p:nvPr/>
          </p:nvSpPr>
          <p:spPr bwMode="auto">
            <a:xfrm flipH="1">
              <a:off x="5588000" y="0"/>
              <a:ext cx="809106" cy="809106"/>
            </a:xfrm>
            <a:prstGeom prst="rightArrow">
              <a:avLst>
                <a:gd name="adj1" fmla="val 33870"/>
                <a:gd name="adj2" fmla="val 54546"/>
              </a:avLst>
            </a:prstGeom>
            <a:solidFill>
              <a:srgbClr val="96D35F"/>
            </a:solidFill>
            <a:ln w="25400" cap="flat" cmpd="sng">
              <a:solidFill>
                <a:srgbClr val="000000"/>
              </a:solidFill>
              <a:prstDash val="solid"/>
              <a:miter lim="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580409">
                <a:buClr>
                  <a:srgbClr val="000000"/>
                </a:buClr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cs typeface="Calibri" charset="0"/>
                <a:sym typeface="Calibri" charset="0"/>
              </a:endParaRPr>
            </a:p>
          </p:txBody>
        </p:sp>
        <p:sp>
          <p:nvSpPr>
            <p:cNvPr id="29" name="AutoShape 26"/>
            <p:cNvSpPr>
              <a:spLocks/>
            </p:cNvSpPr>
            <p:nvPr/>
          </p:nvSpPr>
          <p:spPr bwMode="auto">
            <a:xfrm>
              <a:off x="1511298" y="177800"/>
              <a:ext cx="3369518" cy="4445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/>
            <a:lstStyle/>
            <a:p>
              <a:pPr defTabSz="910796">
                <a:buClr>
                  <a:srgbClr val="505050"/>
                </a:buClr>
              </a:pPr>
              <a:r>
                <a:rPr lang="en-US" sz="1700" dirty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multi-get(keys[])</a:t>
              </a:r>
              <a:endParaRPr lang="en-US" dirty="0"/>
            </a:p>
          </p:txBody>
        </p:sp>
        <p:sp>
          <p:nvSpPr>
            <p:cNvPr id="30" name="AutoShape 27"/>
            <p:cNvSpPr>
              <a:spLocks/>
            </p:cNvSpPr>
            <p:nvPr/>
          </p:nvSpPr>
          <p:spPr bwMode="auto">
            <a:xfrm flipH="1">
              <a:off x="0" y="0"/>
              <a:ext cx="809106" cy="809106"/>
            </a:xfrm>
            <a:prstGeom prst="rightArrow">
              <a:avLst>
                <a:gd name="adj1" fmla="val 33870"/>
                <a:gd name="adj2" fmla="val 54546"/>
              </a:avLst>
            </a:prstGeom>
            <a:solidFill>
              <a:srgbClr val="96D35F"/>
            </a:solidFill>
            <a:ln w="25400" cap="flat" cmpd="sng">
              <a:solidFill>
                <a:srgbClr val="000000"/>
              </a:solidFill>
              <a:prstDash val="solid"/>
              <a:miter lim="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580409">
                <a:buClr>
                  <a:srgbClr val="000000"/>
                </a:buClr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cs typeface="Calibri" charset="0"/>
                <a:sym typeface="Calibri" charset="0"/>
              </a:endParaRPr>
            </a:p>
          </p:txBody>
        </p:sp>
      </p:grpSp>
      <p:sp>
        <p:nvSpPr>
          <p:cNvPr id="31" name="AutoShape 28"/>
          <p:cNvSpPr>
            <a:spLocks/>
          </p:cNvSpPr>
          <p:nvPr/>
        </p:nvSpPr>
        <p:spPr bwMode="auto">
          <a:xfrm>
            <a:off x="3766096" y="1357312"/>
            <a:ext cx="1598414" cy="383977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6788" tIns="26788" rIns="26788" bIns="26788"/>
          <a:lstStyle/>
          <a:p>
            <a:pPr defTabSz="910796">
              <a:buClr>
                <a:srgbClr val="505050"/>
              </a:buClr>
            </a:pPr>
            <a:r>
              <a:rPr lang="en-US" sz="2100" b="1">
                <a:solidFill>
                  <a:srgbClr val="505050"/>
                </a:solidFill>
                <a:latin typeface="Calibri" charset="0"/>
                <a:cs typeface="Calibri" charset="0"/>
                <a:sym typeface="Calibri" charset="0"/>
              </a:rPr>
              <a:t>Data Creation</a:t>
            </a:r>
            <a:endParaRPr lang="en-US"/>
          </a:p>
        </p:txBody>
      </p:sp>
      <p:sp>
        <p:nvSpPr>
          <p:cNvPr id="32" name="AutoShape 29"/>
          <p:cNvSpPr>
            <a:spLocks/>
          </p:cNvSpPr>
          <p:nvPr/>
        </p:nvSpPr>
        <p:spPr bwMode="auto">
          <a:xfrm>
            <a:off x="3078510" y="3857625"/>
            <a:ext cx="2976935" cy="383977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6788" tIns="26788" rIns="26788" bIns="26788"/>
          <a:lstStyle/>
          <a:p>
            <a:pPr defTabSz="910796">
              <a:buClr>
                <a:srgbClr val="505050"/>
              </a:buClr>
            </a:pPr>
            <a:r>
              <a:rPr lang="en-US" sz="2100" b="1">
                <a:solidFill>
                  <a:srgbClr val="505050"/>
                </a:solidFill>
                <a:latin typeface="Calibri" charset="0"/>
                <a:cs typeface="Calibri" charset="0"/>
                <a:sym typeface="Calibri" charset="0"/>
              </a:rPr>
              <a:t>Iterate Through Collection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4594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3051741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13051741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13051741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13051741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Combine all the things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©2014 Couchbase, Inc.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pPr/>
              <a:t>25</a:t>
            </a:fld>
            <a:endParaRPr lang="en-US" dirty="0"/>
          </a:p>
        </p:txBody>
      </p:sp>
      <p:pic>
        <p:nvPicPr>
          <p:cNvPr id="5" name="Picture 2" descr="droppedImag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518" y="2386459"/>
            <a:ext cx="1154162" cy="11552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6" name="AutoShape 3"/>
          <p:cNvSpPr>
            <a:spLocks/>
          </p:cNvSpPr>
          <p:nvPr/>
        </p:nvSpPr>
        <p:spPr bwMode="auto">
          <a:xfrm>
            <a:off x="339329" y="3616523"/>
            <a:ext cx="1048122" cy="312539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6788" tIns="26788" rIns="26788" bIns="26788"/>
          <a:lstStyle/>
          <a:p>
            <a:pPr defTabSz="910796">
              <a:buClr>
                <a:srgbClr val="505050"/>
              </a:buClr>
            </a:pPr>
            <a:r>
              <a:rPr lang="en-US" sz="1700">
                <a:solidFill>
                  <a:srgbClr val="505050"/>
                </a:solidFill>
                <a:latin typeface="Calibri" charset="0"/>
                <a:cs typeface="Calibri" charset="0"/>
                <a:sym typeface="Calibri" charset="0"/>
              </a:rPr>
              <a:t>Application</a:t>
            </a:r>
            <a:endParaRPr lang="en-US"/>
          </a:p>
        </p:txBody>
      </p:sp>
      <p:grpSp>
        <p:nvGrpSpPr>
          <p:cNvPr id="7" name="Group 4"/>
          <p:cNvGrpSpPr>
            <a:grpSpLocks/>
          </p:cNvGrpSpPr>
          <p:nvPr/>
        </p:nvGrpSpPr>
        <p:grpSpPr bwMode="auto">
          <a:xfrm>
            <a:off x="7650510" y="2404319"/>
            <a:ext cx="1154162" cy="1155279"/>
            <a:chOff x="0" y="0"/>
            <a:chExt cx="1642735" cy="1642735"/>
          </a:xfrm>
        </p:grpSpPr>
        <p:pic>
          <p:nvPicPr>
            <p:cNvPr id="8" name="Picture 5" descr="droppedImage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642735" cy="164273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</p:pic>
        <p:pic>
          <p:nvPicPr>
            <p:cNvPr id="9" name="Picture 6" descr="150x150-circle-ico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5107" y="694784"/>
              <a:ext cx="571501" cy="56388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</p:pic>
      </p:grpSp>
      <p:grpSp>
        <p:nvGrpSpPr>
          <p:cNvPr id="10" name="Group 7"/>
          <p:cNvGrpSpPr>
            <a:grpSpLocks/>
          </p:cNvGrpSpPr>
          <p:nvPr/>
        </p:nvGrpSpPr>
        <p:grpSpPr bwMode="auto">
          <a:xfrm>
            <a:off x="1848445" y="2402086"/>
            <a:ext cx="5385718" cy="569268"/>
            <a:chOff x="0" y="0"/>
            <a:chExt cx="7661271" cy="810092"/>
          </a:xfrm>
        </p:grpSpPr>
        <p:sp>
          <p:nvSpPr>
            <p:cNvPr id="11" name="AutoShape 8"/>
            <p:cNvSpPr>
              <a:spLocks/>
            </p:cNvSpPr>
            <p:nvPr/>
          </p:nvSpPr>
          <p:spPr bwMode="auto">
            <a:xfrm>
              <a:off x="6852164" y="986"/>
              <a:ext cx="809107" cy="809106"/>
            </a:xfrm>
            <a:prstGeom prst="rightArrow">
              <a:avLst>
                <a:gd name="adj1" fmla="val 33870"/>
                <a:gd name="adj2" fmla="val 54546"/>
              </a:avLst>
            </a:prstGeom>
            <a:solidFill>
              <a:srgbClr val="96D35F"/>
            </a:solidFill>
            <a:ln w="25400" cap="flat" cmpd="sng">
              <a:solidFill>
                <a:srgbClr val="000000"/>
              </a:solidFill>
              <a:prstDash val="solid"/>
              <a:miter lim="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580409">
                <a:buClr>
                  <a:srgbClr val="000000"/>
                </a:buClr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cs typeface="Calibri" charset="0"/>
                <a:sym typeface="Calibri" charset="0"/>
              </a:endParaRPr>
            </a:p>
          </p:txBody>
        </p:sp>
        <p:sp>
          <p:nvSpPr>
            <p:cNvPr id="12" name="AutoShape 9"/>
            <p:cNvSpPr>
              <a:spLocks/>
            </p:cNvSpPr>
            <p:nvPr/>
          </p:nvSpPr>
          <p:spPr bwMode="auto">
            <a:xfrm>
              <a:off x="1130300" y="190500"/>
              <a:ext cx="5638800" cy="4191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/>
            <a:lstStyle/>
            <a:p>
              <a:pPr defTabSz="910796">
                <a:buClr>
                  <a:srgbClr val="505050"/>
                </a:buClr>
              </a:pPr>
              <a:r>
                <a:rPr lang="en-US" sz="1500" b="1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add</a:t>
              </a:r>
              <a:r>
                <a:rPr lang="en-US" sz="150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("u::" + </a:t>
              </a:r>
              <a:r>
                <a:rPr lang="en-US" sz="1500">
                  <a:solidFill>
                    <a:srgbClr val="0098D6"/>
                  </a:solidFill>
                  <a:latin typeface="Calibri" charset="0"/>
                  <a:cs typeface="Calibri" charset="0"/>
                  <a:sym typeface="Calibri" charset="0"/>
                </a:rPr>
                <a:t>id</a:t>
              </a:r>
              <a:r>
                <a:rPr lang="en-US" sz="150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, data)</a:t>
              </a:r>
              <a:endParaRPr lang="en-US"/>
            </a:p>
          </p:txBody>
        </p:sp>
        <p:sp>
          <p:nvSpPr>
            <p:cNvPr id="13" name="AutoShape 10"/>
            <p:cNvSpPr>
              <a:spLocks/>
            </p:cNvSpPr>
            <p:nvPr/>
          </p:nvSpPr>
          <p:spPr bwMode="auto">
            <a:xfrm>
              <a:off x="0" y="0"/>
              <a:ext cx="809106" cy="809106"/>
            </a:xfrm>
            <a:prstGeom prst="rightArrow">
              <a:avLst>
                <a:gd name="adj1" fmla="val 33870"/>
                <a:gd name="adj2" fmla="val 54546"/>
              </a:avLst>
            </a:prstGeom>
            <a:solidFill>
              <a:srgbClr val="96D35F"/>
            </a:solidFill>
            <a:ln w="25400" cap="flat" cmpd="sng">
              <a:solidFill>
                <a:srgbClr val="000000"/>
              </a:solidFill>
              <a:prstDash val="solid"/>
              <a:miter lim="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580409">
                <a:buClr>
                  <a:srgbClr val="000000"/>
                </a:buClr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cs typeface="Calibri" charset="0"/>
                <a:sym typeface="Calibri" charset="0"/>
              </a:endParaRPr>
            </a:p>
          </p:txBody>
        </p:sp>
      </p:grpSp>
      <p:grpSp>
        <p:nvGrpSpPr>
          <p:cNvPr id="14" name="Group 11"/>
          <p:cNvGrpSpPr>
            <a:grpSpLocks/>
          </p:cNvGrpSpPr>
          <p:nvPr/>
        </p:nvGrpSpPr>
        <p:grpSpPr bwMode="auto">
          <a:xfrm>
            <a:off x="1848445" y="3134320"/>
            <a:ext cx="5390183" cy="568152"/>
            <a:chOff x="0" y="0"/>
            <a:chExt cx="7667106" cy="809106"/>
          </a:xfrm>
        </p:grpSpPr>
        <p:sp>
          <p:nvSpPr>
            <p:cNvPr id="15" name="AutoShape 12"/>
            <p:cNvSpPr>
              <a:spLocks/>
            </p:cNvSpPr>
            <p:nvPr/>
          </p:nvSpPr>
          <p:spPr bwMode="auto">
            <a:xfrm>
              <a:off x="6858000" y="0"/>
              <a:ext cx="809106" cy="809106"/>
            </a:xfrm>
            <a:prstGeom prst="rightArrow">
              <a:avLst>
                <a:gd name="adj1" fmla="val 33870"/>
                <a:gd name="adj2" fmla="val 54546"/>
              </a:avLst>
            </a:prstGeom>
            <a:solidFill>
              <a:srgbClr val="96D35F"/>
            </a:solidFill>
            <a:ln w="25400" cap="flat" cmpd="sng">
              <a:solidFill>
                <a:srgbClr val="000000"/>
              </a:solidFill>
              <a:prstDash val="solid"/>
              <a:miter lim="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580409">
                <a:buClr>
                  <a:srgbClr val="000000"/>
                </a:buClr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cs typeface="Calibri" charset="0"/>
                <a:sym typeface="Calibri" charset="0"/>
              </a:endParaRPr>
            </a:p>
          </p:txBody>
        </p:sp>
        <p:sp>
          <p:nvSpPr>
            <p:cNvPr id="16" name="AutoShape 13"/>
            <p:cNvSpPr>
              <a:spLocks/>
            </p:cNvSpPr>
            <p:nvPr/>
          </p:nvSpPr>
          <p:spPr bwMode="auto">
            <a:xfrm>
              <a:off x="1104900" y="177800"/>
              <a:ext cx="5626100" cy="4191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/>
            <a:lstStyle/>
            <a:p>
              <a:pPr defTabSz="910796">
                <a:buClr>
                  <a:srgbClr val="505050"/>
                </a:buClr>
              </a:pPr>
              <a:r>
                <a:rPr lang="en-US" sz="1500" b="1" dirty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add</a:t>
              </a:r>
              <a:r>
                <a:rPr lang="en-US" sz="1500" dirty="0" smtClean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(”</a:t>
              </a:r>
              <a:r>
                <a:rPr lang="en-US" sz="1500" dirty="0" err="1" smtClean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philipp@</a:t>
              </a:r>
              <a:r>
                <a:rPr lang="en-US" sz="1500" dirty="0" err="1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couchbase.com</a:t>
              </a:r>
              <a:r>
                <a:rPr lang="en-US" sz="1500" dirty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", </a:t>
              </a:r>
              <a:r>
                <a:rPr lang="en-US" sz="1500" dirty="0">
                  <a:solidFill>
                    <a:srgbClr val="0098D6"/>
                  </a:solidFill>
                  <a:latin typeface="Calibri" charset="0"/>
                  <a:cs typeface="Calibri" charset="0"/>
                  <a:sym typeface="Calibri" charset="0"/>
                </a:rPr>
                <a:t>id</a:t>
              </a:r>
              <a:r>
                <a:rPr lang="en-US" sz="1500" dirty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)</a:t>
              </a:r>
              <a:endParaRPr lang="en-US" dirty="0"/>
            </a:p>
          </p:txBody>
        </p:sp>
        <p:sp>
          <p:nvSpPr>
            <p:cNvPr id="17" name="AutoShape 14"/>
            <p:cNvSpPr>
              <a:spLocks/>
            </p:cNvSpPr>
            <p:nvPr/>
          </p:nvSpPr>
          <p:spPr bwMode="auto">
            <a:xfrm>
              <a:off x="0" y="0"/>
              <a:ext cx="809106" cy="809106"/>
            </a:xfrm>
            <a:prstGeom prst="rightArrow">
              <a:avLst>
                <a:gd name="adj1" fmla="val 33870"/>
                <a:gd name="adj2" fmla="val 54546"/>
              </a:avLst>
            </a:prstGeom>
            <a:solidFill>
              <a:srgbClr val="96D35F"/>
            </a:solidFill>
            <a:ln w="25400" cap="flat" cmpd="sng">
              <a:solidFill>
                <a:srgbClr val="000000"/>
              </a:solidFill>
              <a:prstDash val="solid"/>
              <a:miter lim="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580409">
                <a:buClr>
                  <a:srgbClr val="000000"/>
                </a:buClr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cs typeface="Calibri" charset="0"/>
                <a:sym typeface="Calibri" charset="0"/>
              </a:endParaRPr>
            </a:p>
          </p:txBody>
        </p:sp>
      </p:grpSp>
      <p:grpSp>
        <p:nvGrpSpPr>
          <p:cNvPr id="18" name="Group 15"/>
          <p:cNvGrpSpPr>
            <a:grpSpLocks/>
          </p:cNvGrpSpPr>
          <p:nvPr/>
        </p:nvGrpSpPr>
        <p:grpSpPr bwMode="auto">
          <a:xfrm>
            <a:off x="1848445" y="3848695"/>
            <a:ext cx="5390183" cy="568152"/>
            <a:chOff x="0" y="0"/>
            <a:chExt cx="7667106" cy="809106"/>
          </a:xfrm>
        </p:grpSpPr>
        <p:sp>
          <p:nvSpPr>
            <p:cNvPr id="19" name="AutoShape 16"/>
            <p:cNvSpPr>
              <a:spLocks/>
            </p:cNvSpPr>
            <p:nvPr/>
          </p:nvSpPr>
          <p:spPr bwMode="auto">
            <a:xfrm>
              <a:off x="6858000" y="0"/>
              <a:ext cx="809106" cy="809106"/>
            </a:xfrm>
            <a:prstGeom prst="rightArrow">
              <a:avLst>
                <a:gd name="adj1" fmla="val 33870"/>
                <a:gd name="adj2" fmla="val 54546"/>
              </a:avLst>
            </a:prstGeom>
            <a:solidFill>
              <a:srgbClr val="96D35F"/>
            </a:solidFill>
            <a:ln w="25400" cap="flat" cmpd="sng">
              <a:solidFill>
                <a:srgbClr val="000000"/>
              </a:solidFill>
              <a:prstDash val="solid"/>
              <a:miter lim="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580409">
                <a:buClr>
                  <a:srgbClr val="000000"/>
                </a:buClr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cs typeface="Calibri" charset="0"/>
                <a:sym typeface="Calibri" charset="0"/>
              </a:endParaRPr>
            </a:p>
          </p:txBody>
        </p:sp>
        <p:sp>
          <p:nvSpPr>
            <p:cNvPr id="20" name="AutoShape 17"/>
            <p:cNvSpPr>
              <a:spLocks/>
            </p:cNvSpPr>
            <p:nvPr/>
          </p:nvSpPr>
          <p:spPr bwMode="auto">
            <a:xfrm>
              <a:off x="1117600" y="190500"/>
              <a:ext cx="5613400" cy="4191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/>
            <a:lstStyle/>
            <a:p>
              <a:pPr defTabSz="910796">
                <a:buClr>
                  <a:srgbClr val="505050"/>
                </a:buClr>
              </a:pPr>
              <a:r>
                <a:rPr lang="en-US" sz="1500" b="1" dirty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add</a:t>
              </a:r>
              <a:r>
                <a:rPr lang="en-US" sz="1500" dirty="0" smtClean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(”</a:t>
              </a:r>
              <a:r>
                <a:rPr lang="en-US" sz="1500" dirty="0" err="1" smtClean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ischi</a:t>
              </a:r>
              <a:r>
                <a:rPr lang="en-US" sz="1500" dirty="0" smtClean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"</a:t>
              </a:r>
              <a:r>
                <a:rPr lang="en-US" sz="1500" dirty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, id)</a:t>
              </a:r>
              <a:endParaRPr lang="en-US" dirty="0"/>
            </a:p>
          </p:txBody>
        </p:sp>
        <p:sp>
          <p:nvSpPr>
            <p:cNvPr id="21" name="AutoShape 18"/>
            <p:cNvSpPr>
              <a:spLocks/>
            </p:cNvSpPr>
            <p:nvPr/>
          </p:nvSpPr>
          <p:spPr bwMode="auto">
            <a:xfrm>
              <a:off x="0" y="0"/>
              <a:ext cx="809106" cy="809106"/>
            </a:xfrm>
            <a:prstGeom prst="rightArrow">
              <a:avLst>
                <a:gd name="adj1" fmla="val 33870"/>
                <a:gd name="adj2" fmla="val 54546"/>
              </a:avLst>
            </a:prstGeom>
            <a:solidFill>
              <a:srgbClr val="96D35F"/>
            </a:solidFill>
            <a:ln w="25400" cap="flat" cmpd="sng">
              <a:solidFill>
                <a:srgbClr val="000000"/>
              </a:solidFill>
              <a:prstDash val="solid"/>
              <a:miter lim="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580409">
                <a:buClr>
                  <a:srgbClr val="000000"/>
                </a:buClr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cs typeface="Calibri" charset="0"/>
                <a:sym typeface="Calibri" charset="0"/>
              </a:endParaRPr>
            </a:p>
          </p:txBody>
        </p:sp>
      </p:grpSp>
      <p:pic>
        <p:nvPicPr>
          <p:cNvPr id="22" name="Picture 19" descr="droppedImag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" y="5152430"/>
            <a:ext cx="1154162" cy="11541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grpSp>
        <p:nvGrpSpPr>
          <p:cNvPr id="23" name="Group 21"/>
          <p:cNvGrpSpPr>
            <a:grpSpLocks/>
          </p:cNvGrpSpPr>
          <p:nvPr/>
        </p:nvGrpSpPr>
        <p:grpSpPr bwMode="auto">
          <a:xfrm>
            <a:off x="7706321" y="5009555"/>
            <a:ext cx="1154162" cy="1154162"/>
            <a:chOff x="0" y="0"/>
            <a:chExt cx="1642735" cy="1642735"/>
          </a:xfrm>
        </p:grpSpPr>
        <p:pic>
          <p:nvPicPr>
            <p:cNvPr id="24" name="Picture 22" descr="droppedImage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642735" cy="164273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</p:pic>
        <p:pic>
          <p:nvPicPr>
            <p:cNvPr id="25" name="Picture 23" descr="150x150-circle-ico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5107" y="694784"/>
              <a:ext cx="571501" cy="56388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</p:pic>
      </p:grpSp>
      <p:grpSp>
        <p:nvGrpSpPr>
          <p:cNvPr id="26" name="Group 24"/>
          <p:cNvGrpSpPr>
            <a:grpSpLocks/>
          </p:cNvGrpSpPr>
          <p:nvPr/>
        </p:nvGrpSpPr>
        <p:grpSpPr bwMode="auto">
          <a:xfrm>
            <a:off x="1848445" y="5080992"/>
            <a:ext cx="5390183" cy="568152"/>
            <a:chOff x="0" y="0"/>
            <a:chExt cx="7667106" cy="809106"/>
          </a:xfrm>
        </p:grpSpPr>
        <p:sp>
          <p:nvSpPr>
            <p:cNvPr id="27" name="AutoShape 25"/>
            <p:cNvSpPr>
              <a:spLocks/>
            </p:cNvSpPr>
            <p:nvPr/>
          </p:nvSpPr>
          <p:spPr bwMode="auto">
            <a:xfrm flipH="1">
              <a:off x="6858000" y="0"/>
              <a:ext cx="809106" cy="809106"/>
            </a:xfrm>
            <a:prstGeom prst="rightArrow">
              <a:avLst>
                <a:gd name="adj1" fmla="val 33870"/>
                <a:gd name="adj2" fmla="val 54546"/>
              </a:avLst>
            </a:prstGeom>
            <a:solidFill>
              <a:srgbClr val="96D35F"/>
            </a:solidFill>
            <a:ln w="25400" cap="flat" cmpd="sng">
              <a:solidFill>
                <a:srgbClr val="000000"/>
              </a:solidFill>
              <a:prstDash val="solid"/>
              <a:miter lim="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580409">
                <a:buClr>
                  <a:srgbClr val="000000"/>
                </a:buClr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cs typeface="Calibri" charset="0"/>
                <a:sym typeface="Calibri" charset="0"/>
              </a:endParaRPr>
            </a:p>
          </p:txBody>
        </p:sp>
        <p:sp>
          <p:nvSpPr>
            <p:cNvPr id="28" name="AutoShape 26"/>
            <p:cNvSpPr>
              <a:spLocks/>
            </p:cNvSpPr>
            <p:nvPr/>
          </p:nvSpPr>
          <p:spPr bwMode="auto">
            <a:xfrm>
              <a:off x="1117600" y="190500"/>
              <a:ext cx="5664200" cy="4191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/>
            <a:lstStyle/>
            <a:p>
              <a:pPr defTabSz="910796">
                <a:buClr>
                  <a:srgbClr val="505050"/>
                </a:buClr>
              </a:pPr>
              <a:r>
                <a:rPr lang="en-US" sz="1500" dirty="0">
                  <a:solidFill>
                    <a:srgbClr val="0098D6"/>
                  </a:solidFill>
                  <a:latin typeface="Calibri" charset="0"/>
                  <a:cs typeface="Calibri" charset="0"/>
                  <a:sym typeface="Calibri" charset="0"/>
                </a:rPr>
                <a:t>key</a:t>
              </a:r>
              <a:r>
                <a:rPr lang="en-US" sz="1500" b="1" dirty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 = get</a:t>
              </a:r>
              <a:r>
                <a:rPr lang="en-US" sz="1500" dirty="0" smtClean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(”</a:t>
              </a:r>
              <a:r>
                <a:rPr lang="en-US" sz="1500" dirty="0" err="1" smtClean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philipp@</a:t>
              </a:r>
              <a:r>
                <a:rPr lang="en-US" sz="1500" dirty="0" err="1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couchbase.com</a:t>
              </a:r>
              <a:r>
                <a:rPr lang="en-US" sz="1500" dirty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")</a:t>
              </a:r>
              <a:endParaRPr lang="en-US" dirty="0"/>
            </a:p>
          </p:txBody>
        </p:sp>
        <p:sp>
          <p:nvSpPr>
            <p:cNvPr id="29" name="AutoShape 27"/>
            <p:cNvSpPr>
              <a:spLocks/>
            </p:cNvSpPr>
            <p:nvPr/>
          </p:nvSpPr>
          <p:spPr bwMode="auto">
            <a:xfrm flipH="1">
              <a:off x="0" y="0"/>
              <a:ext cx="809106" cy="809106"/>
            </a:xfrm>
            <a:prstGeom prst="rightArrow">
              <a:avLst>
                <a:gd name="adj1" fmla="val 33870"/>
                <a:gd name="adj2" fmla="val 54546"/>
              </a:avLst>
            </a:prstGeom>
            <a:solidFill>
              <a:srgbClr val="96D35F"/>
            </a:solidFill>
            <a:ln w="25400" cap="flat" cmpd="sng">
              <a:solidFill>
                <a:srgbClr val="000000"/>
              </a:solidFill>
              <a:prstDash val="solid"/>
              <a:miter lim="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580409">
                <a:buClr>
                  <a:srgbClr val="000000"/>
                </a:buClr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cs typeface="Calibri" charset="0"/>
                <a:sym typeface="Calibri" charset="0"/>
              </a:endParaRPr>
            </a:p>
          </p:txBody>
        </p:sp>
      </p:grpSp>
      <p:grpSp>
        <p:nvGrpSpPr>
          <p:cNvPr id="30" name="Group 28"/>
          <p:cNvGrpSpPr>
            <a:grpSpLocks/>
          </p:cNvGrpSpPr>
          <p:nvPr/>
        </p:nvGrpSpPr>
        <p:grpSpPr bwMode="auto">
          <a:xfrm>
            <a:off x="1860724" y="5813227"/>
            <a:ext cx="5377904" cy="571500"/>
            <a:chOff x="0" y="0"/>
            <a:chExt cx="7648311" cy="813562"/>
          </a:xfrm>
        </p:grpSpPr>
        <p:sp>
          <p:nvSpPr>
            <p:cNvPr id="31" name="AutoShape 29"/>
            <p:cNvSpPr>
              <a:spLocks/>
            </p:cNvSpPr>
            <p:nvPr/>
          </p:nvSpPr>
          <p:spPr bwMode="auto">
            <a:xfrm flipH="1">
              <a:off x="6839205" y="0"/>
              <a:ext cx="809106" cy="809106"/>
            </a:xfrm>
            <a:prstGeom prst="rightArrow">
              <a:avLst>
                <a:gd name="adj1" fmla="val 33870"/>
                <a:gd name="adj2" fmla="val 54546"/>
              </a:avLst>
            </a:prstGeom>
            <a:solidFill>
              <a:srgbClr val="96D35F"/>
            </a:solidFill>
            <a:ln w="25400" cap="flat" cmpd="sng">
              <a:solidFill>
                <a:srgbClr val="000000"/>
              </a:solidFill>
              <a:prstDash val="solid"/>
              <a:miter lim="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580409">
                <a:buClr>
                  <a:srgbClr val="000000"/>
                </a:buClr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cs typeface="Calibri" charset="0"/>
                <a:sym typeface="Calibri" charset="0"/>
              </a:endParaRPr>
            </a:p>
          </p:txBody>
        </p:sp>
        <p:sp>
          <p:nvSpPr>
            <p:cNvPr id="32" name="AutoShape 30"/>
            <p:cNvSpPr>
              <a:spLocks/>
            </p:cNvSpPr>
            <p:nvPr/>
          </p:nvSpPr>
          <p:spPr bwMode="auto">
            <a:xfrm>
              <a:off x="1111505" y="190500"/>
              <a:ext cx="5664201" cy="4191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/>
            <a:lstStyle/>
            <a:p>
              <a:pPr defTabSz="910796">
                <a:buClr>
                  <a:srgbClr val="505050"/>
                </a:buClr>
              </a:pPr>
              <a:r>
                <a:rPr lang="en-US" sz="1500" b="1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get</a:t>
              </a:r>
              <a:r>
                <a:rPr lang="en-US" sz="150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(</a:t>
              </a:r>
              <a:r>
                <a:rPr lang="en-US" sz="1500">
                  <a:solidFill>
                    <a:srgbClr val="0098D6"/>
                  </a:solidFill>
                  <a:latin typeface="Calibri" charset="0"/>
                  <a:cs typeface="Calibri" charset="0"/>
                  <a:sym typeface="Calibri" charset="0"/>
                </a:rPr>
                <a:t>key</a:t>
              </a:r>
              <a:r>
                <a:rPr lang="en-US" sz="150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)</a:t>
              </a:r>
              <a:endParaRPr lang="en-US"/>
            </a:p>
          </p:txBody>
        </p:sp>
        <p:sp>
          <p:nvSpPr>
            <p:cNvPr id="33" name="AutoShape 31"/>
            <p:cNvSpPr>
              <a:spLocks/>
            </p:cNvSpPr>
            <p:nvPr/>
          </p:nvSpPr>
          <p:spPr bwMode="auto">
            <a:xfrm flipH="1">
              <a:off x="0" y="4455"/>
              <a:ext cx="809106" cy="809107"/>
            </a:xfrm>
            <a:prstGeom prst="rightArrow">
              <a:avLst>
                <a:gd name="adj1" fmla="val 33870"/>
                <a:gd name="adj2" fmla="val 54546"/>
              </a:avLst>
            </a:prstGeom>
            <a:solidFill>
              <a:srgbClr val="96D35F"/>
            </a:solidFill>
            <a:ln w="25400" cap="flat" cmpd="sng">
              <a:solidFill>
                <a:srgbClr val="000000"/>
              </a:solidFill>
              <a:prstDash val="solid"/>
              <a:miter lim="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580409">
                <a:buClr>
                  <a:srgbClr val="000000"/>
                </a:buClr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cs typeface="Calibri" charset="0"/>
                <a:sym typeface="Calibri" charset="0"/>
              </a:endParaRPr>
            </a:p>
          </p:txBody>
        </p:sp>
      </p:grpSp>
      <p:sp>
        <p:nvSpPr>
          <p:cNvPr id="34" name="AutoShape 32"/>
          <p:cNvSpPr>
            <a:spLocks/>
          </p:cNvSpPr>
          <p:nvPr/>
        </p:nvSpPr>
        <p:spPr bwMode="auto">
          <a:xfrm>
            <a:off x="3766096" y="1268015"/>
            <a:ext cx="1598414" cy="383977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6788" tIns="26788" rIns="26788" bIns="26788"/>
          <a:lstStyle/>
          <a:p>
            <a:pPr defTabSz="910796">
              <a:buClr>
                <a:srgbClr val="505050"/>
              </a:buClr>
            </a:pPr>
            <a:r>
              <a:rPr lang="en-US" sz="2100" b="1">
                <a:solidFill>
                  <a:srgbClr val="505050"/>
                </a:solidFill>
                <a:latin typeface="Calibri" charset="0"/>
                <a:cs typeface="Calibri" charset="0"/>
                <a:sym typeface="Calibri" charset="0"/>
              </a:rPr>
              <a:t>Data Creation</a:t>
            </a:r>
            <a:endParaRPr lang="en-US"/>
          </a:p>
        </p:txBody>
      </p:sp>
      <p:sp>
        <p:nvSpPr>
          <p:cNvPr id="35" name="AutoShape 33"/>
          <p:cNvSpPr>
            <a:spLocks/>
          </p:cNvSpPr>
          <p:nvPr/>
        </p:nvSpPr>
        <p:spPr bwMode="auto">
          <a:xfrm>
            <a:off x="3742656" y="4616648"/>
            <a:ext cx="1648643" cy="383977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6788" tIns="26788" rIns="26788" bIns="26788"/>
          <a:lstStyle/>
          <a:p>
            <a:pPr defTabSz="910796">
              <a:buClr>
                <a:srgbClr val="505050"/>
              </a:buClr>
            </a:pPr>
            <a:r>
              <a:rPr lang="en-US" sz="2100" b="1">
                <a:solidFill>
                  <a:srgbClr val="505050"/>
                </a:solidFill>
                <a:latin typeface="Calibri" charset="0"/>
                <a:cs typeface="Calibri" charset="0"/>
                <a:sym typeface="Calibri" charset="0"/>
              </a:rPr>
              <a:t>Data Retrieval</a:t>
            </a:r>
            <a:endParaRPr lang="en-US"/>
          </a:p>
        </p:txBody>
      </p:sp>
      <p:grpSp>
        <p:nvGrpSpPr>
          <p:cNvPr id="36" name="Group 34"/>
          <p:cNvGrpSpPr>
            <a:grpSpLocks/>
          </p:cNvGrpSpPr>
          <p:nvPr/>
        </p:nvGrpSpPr>
        <p:grpSpPr bwMode="auto">
          <a:xfrm>
            <a:off x="1848445" y="1687711"/>
            <a:ext cx="5390183" cy="568152"/>
            <a:chOff x="0" y="0"/>
            <a:chExt cx="7667106" cy="809106"/>
          </a:xfrm>
        </p:grpSpPr>
        <p:sp>
          <p:nvSpPr>
            <p:cNvPr id="37" name="AutoShape 35"/>
            <p:cNvSpPr>
              <a:spLocks/>
            </p:cNvSpPr>
            <p:nvPr/>
          </p:nvSpPr>
          <p:spPr bwMode="auto">
            <a:xfrm>
              <a:off x="6858000" y="0"/>
              <a:ext cx="809106" cy="809106"/>
            </a:xfrm>
            <a:prstGeom prst="rightArrow">
              <a:avLst>
                <a:gd name="adj1" fmla="val 33870"/>
                <a:gd name="adj2" fmla="val 54546"/>
              </a:avLst>
            </a:prstGeom>
            <a:solidFill>
              <a:srgbClr val="96D35F"/>
            </a:solidFill>
            <a:ln w="25400" cap="flat" cmpd="sng">
              <a:solidFill>
                <a:srgbClr val="000000"/>
              </a:solidFill>
              <a:prstDash val="solid"/>
              <a:miter lim="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580409">
                <a:buClr>
                  <a:srgbClr val="000000"/>
                </a:buClr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cs typeface="Calibri" charset="0"/>
                <a:sym typeface="Calibri" charset="0"/>
              </a:endParaRPr>
            </a:p>
          </p:txBody>
        </p:sp>
        <p:sp>
          <p:nvSpPr>
            <p:cNvPr id="38" name="AutoShape 36"/>
            <p:cNvSpPr>
              <a:spLocks/>
            </p:cNvSpPr>
            <p:nvPr/>
          </p:nvSpPr>
          <p:spPr bwMode="auto">
            <a:xfrm>
              <a:off x="1130300" y="190500"/>
              <a:ext cx="5638800" cy="4191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/>
            <a:lstStyle/>
            <a:p>
              <a:pPr defTabSz="910796">
                <a:buClr>
                  <a:srgbClr val="505050"/>
                </a:buClr>
              </a:pPr>
              <a:r>
                <a:rPr lang="en-US" sz="1500">
                  <a:solidFill>
                    <a:srgbClr val="0098D6"/>
                  </a:solidFill>
                  <a:latin typeface="Calibri" charset="0"/>
                  <a:cs typeface="Calibri" charset="0"/>
                  <a:sym typeface="Calibri" charset="0"/>
                </a:rPr>
                <a:t>id</a:t>
              </a:r>
              <a:r>
                <a:rPr lang="en-US" sz="1500" b="1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 = incr</a:t>
              </a:r>
              <a:r>
                <a:rPr lang="en-US" sz="150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("user::count")</a:t>
              </a:r>
              <a:endParaRPr lang="en-US"/>
            </a:p>
          </p:txBody>
        </p:sp>
        <p:sp>
          <p:nvSpPr>
            <p:cNvPr id="39" name="AutoShape 37"/>
            <p:cNvSpPr>
              <a:spLocks/>
            </p:cNvSpPr>
            <p:nvPr/>
          </p:nvSpPr>
          <p:spPr bwMode="auto">
            <a:xfrm>
              <a:off x="0" y="0"/>
              <a:ext cx="809106" cy="809106"/>
            </a:xfrm>
            <a:prstGeom prst="rightArrow">
              <a:avLst>
                <a:gd name="adj1" fmla="val 33870"/>
                <a:gd name="adj2" fmla="val 54546"/>
              </a:avLst>
            </a:prstGeom>
            <a:solidFill>
              <a:srgbClr val="96D35F"/>
            </a:solidFill>
            <a:ln w="25400" cap="flat" cmpd="sng">
              <a:solidFill>
                <a:srgbClr val="000000"/>
              </a:solidFill>
              <a:prstDash val="solid"/>
              <a:miter lim="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580409">
                <a:buClr>
                  <a:srgbClr val="000000"/>
                </a:buClr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cs typeface="Calibri" charset="0"/>
                <a:sym typeface="Calibri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827895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4371423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14371423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14371423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14371423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14371423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14371423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 Action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©2014 Couchbase, Inc.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24032" y="990789"/>
            <a:ext cx="3021738" cy="55122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3234" indent="-223234">
              <a:spcBef>
                <a:spcPts val="984"/>
              </a:spcBef>
            </a:pP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user::1</a:t>
            </a:r>
          </a:p>
          <a:p>
            <a:pPr marL="223234" indent="-223234">
              <a:spcBef>
                <a:spcPts val="984"/>
              </a:spcBef>
            </a:pP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{</a:t>
            </a:r>
          </a:p>
          <a:p>
            <a:pPr marL="223234" indent="-223234">
              <a:spcBef>
                <a:spcPts val="984"/>
              </a:spcBef>
            </a:pPr>
            <a:r>
              <a:rPr lang="en-US" sz="1300" b="1" dirty="0" smtClean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	name</a:t>
            </a: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: </a:t>
            </a:r>
            <a:r>
              <a:rPr lang="ja-JP" altLang="en-US" sz="1300" b="1" dirty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“</a:t>
            </a:r>
            <a:r>
              <a:rPr lang="en-US" sz="1300" b="1" dirty="0" err="1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Jasdeep</a:t>
            </a:r>
            <a:r>
              <a:rPr lang="ja-JP" altLang="en-US" sz="1300" b="1" dirty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”</a:t>
            </a: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,</a:t>
            </a:r>
          </a:p>
          <a:p>
            <a:pPr marL="223234" indent="-223234">
              <a:spcBef>
                <a:spcPts val="984"/>
              </a:spcBef>
            </a:pPr>
            <a:r>
              <a:rPr lang="en-US" sz="1300" b="1" dirty="0" smtClean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	points</a:t>
            </a: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: 1000,</a:t>
            </a:r>
          </a:p>
          <a:p>
            <a:pPr marL="223234" indent="-223234">
              <a:spcBef>
                <a:spcPts val="984"/>
              </a:spcBef>
            </a:pPr>
            <a:r>
              <a:rPr lang="en-US" sz="1300" b="1" dirty="0" smtClean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	</a:t>
            </a:r>
            <a:r>
              <a:rPr lang="en-US" sz="1300" b="1" dirty="0" err="1" smtClean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shopping_carts</a:t>
            </a: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: [ </a:t>
            </a:r>
            <a:endParaRPr lang="en-US" sz="1300" b="1" dirty="0" smtClean="0">
              <a:solidFill>
                <a:srgbClr val="444444"/>
              </a:solidFill>
              <a:latin typeface="Courier"/>
              <a:cs typeface="Courier"/>
              <a:sym typeface="Helvetica Neue Light" charset="0"/>
            </a:endParaRPr>
          </a:p>
          <a:p>
            <a:pPr marL="223234" indent="-223234">
              <a:spcBef>
                <a:spcPts val="984"/>
              </a:spcBef>
            </a:pP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	</a:t>
            </a:r>
            <a:r>
              <a:rPr lang="en-US" sz="1300" b="1" dirty="0" smtClean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	1000</a:t>
            </a: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, 1001, 1002 </a:t>
            </a:r>
            <a:endParaRPr lang="en-US" sz="1300" b="1" dirty="0" smtClean="0">
              <a:solidFill>
                <a:srgbClr val="444444"/>
              </a:solidFill>
              <a:latin typeface="Courier"/>
              <a:cs typeface="Courier"/>
              <a:sym typeface="Helvetica Neue Light" charset="0"/>
            </a:endParaRPr>
          </a:p>
          <a:p>
            <a:pPr marL="223234" indent="-223234">
              <a:spcBef>
                <a:spcPts val="984"/>
              </a:spcBef>
            </a:pP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	</a:t>
            </a:r>
            <a:r>
              <a:rPr lang="en-US" sz="1300" b="1" dirty="0" smtClean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]</a:t>
            </a: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,</a:t>
            </a:r>
          </a:p>
          <a:p>
            <a:pPr marL="223234" indent="-223234">
              <a:spcBef>
                <a:spcPts val="984"/>
              </a:spcBef>
            </a:pPr>
            <a:r>
              <a:rPr lang="en-US" sz="1300" b="1" dirty="0" smtClean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	</a:t>
            </a:r>
            <a:r>
              <a:rPr lang="en-US" sz="1300" b="1" dirty="0" err="1" smtClean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products_bought</a:t>
            </a: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: [ </a:t>
            </a:r>
            <a:endParaRPr lang="en-US" sz="1300" b="1" dirty="0" smtClean="0">
              <a:solidFill>
                <a:srgbClr val="444444"/>
              </a:solidFill>
              <a:latin typeface="Courier"/>
              <a:cs typeface="Courier"/>
              <a:sym typeface="Helvetica Neue Light" charset="0"/>
            </a:endParaRPr>
          </a:p>
          <a:p>
            <a:pPr marL="223234" indent="-223234">
              <a:spcBef>
                <a:spcPts val="984"/>
              </a:spcBef>
            </a:pP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	</a:t>
            </a:r>
            <a:r>
              <a:rPr lang="en-US" sz="1300" b="1" dirty="0" smtClean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	2000</a:t>
            </a: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, 2001, </a:t>
            </a:r>
            <a:r>
              <a:rPr lang="en-US" sz="1300" b="1" dirty="0" smtClean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2002</a:t>
            </a:r>
          </a:p>
          <a:p>
            <a:pPr marL="223234" indent="-223234">
              <a:spcBef>
                <a:spcPts val="984"/>
              </a:spcBef>
            </a:pP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	</a:t>
            </a:r>
            <a:r>
              <a:rPr lang="en-US" sz="1300" b="1" dirty="0" smtClean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]</a:t>
            </a: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,</a:t>
            </a:r>
          </a:p>
          <a:p>
            <a:pPr marL="223234" indent="-223234">
              <a:spcBef>
                <a:spcPts val="984"/>
              </a:spcBef>
            </a:pPr>
            <a:r>
              <a:rPr lang="en-US" sz="1300" b="1" dirty="0" smtClean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	</a:t>
            </a:r>
            <a:r>
              <a:rPr lang="en-US" sz="1300" b="1" dirty="0" err="1" smtClean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games_won</a:t>
            </a: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: [ </a:t>
            </a:r>
            <a:endParaRPr lang="en-US" sz="1300" b="1" dirty="0" smtClean="0">
              <a:solidFill>
                <a:srgbClr val="444444"/>
              </a:solidFill>
              <a:latin typeface="Courier"/>
              <a:cs typeface="Courier"/>
              <a:sym typeface="Helvetica Neue Light" charset="0"/>
            </a:endParaRPr>
          </a:p>
          <a:p>
            <a:pPr marL="223234" indent="-223234">
              <a:spcBef>
                <a:spcPts val="984"/>
              </a:spcBef>
            </a:pP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	</a:t>
            </a:r>
            <a:r>
              <a:rPr lang="en-US" sz="1300" b="1" dirty="0" smtClean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	3000</a:t>
            </a: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, 3001, 3002, </a:t>
            </a:r>
            <a:r>
              <a:rPr lang="en-US" sz="1300" b="1" dirty="0" smtClean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3004</a:t>
            </a:r>
          </a:p>
          <a:p>
            <a:pPr marL="223234" indent="-223234">
              <a:spcBef>
                <a:spcPts val="984"/>
              </a:spcBef>
            </a:pP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	</a:t>
            </a:r>
            <a:r>
              <a:rPr lang="en-US" sz="1300" b="1" dirty="0" smtClean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]</a:t>
            </a: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,</a:t>
            </a:r>
          </a:p>
          <a:p>
            <a:pPr marL="223234" indent="-223234">
              <a:spcBef>
                <a:spcPts val="984"/>
              </a:spcBef>
            </a:pPr>
            <a:r>
              <a:rPr lang="en-US" sz="1300" b="1" dirty="0" smtClean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	notifications</a:t>
            </a: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: [ </a:t>
            </a:r>
            <a:endParaRPr lang="en-US" sz="1300" b="1" dirty="0" smtClean="0">
              <a:solidFill>
                <a:srgbClr val="444444"/>
              </a:solidFill>
              <a:latin typeface="Courier"/>
              <a:cs typeface="Courier"/>
              <a:sym typeface="Helvetica Neue Light" charset="0"/>
            </a:endParaRPr>
          </a:p>
          <a:p>
            <a:pPr marL="223234" indent="-223234">
              <a:spcBef>
                <a:spcPts val="984"/>
              </a:spcBef>
            </a:pPr>
            <a:r>
              <a:rPr lang="en-US" altLang="ja-JP" sz="1300" b="1" dirty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	</a:t>
            </a:r>
            <a:r>
              <a:rPr lang="en-US" altLang="ja-JP" sz="1300" b="1" dirty="0" smtClean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	</a:t>
            </a:r>
            <a:r>
              <a:rPr lang="ja-JP" altLang="en-US" sz="1300" b="1" dirty="0" smtClean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“</a:t>
            </a:r>
            <a:r>
              <a:rPr lang="en-US" sz="1300" b="1" dirty="0" smtClean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Hi Bob</a:t>
            </a:r>
            <a:r>
              <a:rPr lang="ja-JP" altLang="en-US" sz="1300" b="1" dirty="0" smtClean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”</a:t>
            </a: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, </a:t>
            </a:r>
            <a:r>
              <a:rPr lang="ja-JP" altLang="en-US" sz="1300" b="1" dirty="0" smtClean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“</a:t>
            </a:r>
            <a:r>
              <a:rPr lang="en-US" sz="1300" b="1" dirty="0" smtClean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Happy Hour?</a:t>
            </a:r>
            <a:r>
              <a:rPr lang="ja-JP" altLang="en-US" sz="1300" b="1" dirty="0" smtClean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”</a:t>
            </a:r>
            <a:r>
              <a:rPr lang="en-US" sz="1300" b="1" dirty="0" smtClean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, </a:t>
            </a:r>
          </a:p>
          <a:p>
            <a:pPr marL="223234" indent="-223234">
              <a:spcBef>
                <a:spcPts val="984"/>
              </a:spcBef>
            </a:pP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	</a:t>
            </a:r>
            <a:r>
              <a:rPr lang="en-US" sz="1300" b="1" dirty="0" smtClean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]</a:t>
            </a:r>
            <a:endParaRPr lang="en-US" sz="1300" b="1" dirty="0">
              <a:solidFill>
                <a:srgbClr val="444444"/>
              </a:solidFill>
              <a:latin typeface="Courier"/>
              <a:cs typeface="Courier"/>
              <a:sym typeface="Helvetica Neue Light" charset="0"/>
            </a:endParaRPr>
          </a:p>
          <a:p>
            <a:pPr marL="223234" indent="-223234">
              <a:spcBef>
                <a:spcPts val="984"/>
              </a:spcBef>
            </a:pP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}</a:t>
            </a:r>
            <a:endParaRPr lang="en-US" sz="1300" b="1" dirty="0">
              <a:latin typeface="Courier"/>
              <a:cs typeface="Courier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125204" y="915142"/>
            <a:ext cx="4572000" cy="5516126"/>
          </a:xfrm>
          <a:prstGeom prst="rect">
            <a:avLst/>
          </a:prstGeom>
        </p:spPr>
        <p:txBody>
          <a:bodyPr>
            <a:spAutoFit/>
          </a:bodyPr>
          <a:lstStyle/>
          <a:p>
            <a:pPr marL="160729" indent="-160729" defTabSz="294669">
              <a:spcBef>
                <a:spcPts val="703"/>
              </a:spcBef>
            </a:pP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</a:rPr>
              <a:t>user::1</a:t>
            </a:r>
          </a:p>
          <a:p>
            <a:pPr marL="160729" indent="-160729" defTabSz="294669">
              <a:spcBef>
                <a:spcPts val="703"/>
              </a:spcBef>
            </a:pP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</a:rPr>
              <a:t>{ name: </a:t>
            </a:r>
            <a:r>
              <a:rPr lang="ja-JP" altLang="en-US" sz="1300" b="1" dirty="0">
                <a:solidFill>
                  <a:srgbClr val="444444"/>
                </a:solidFill>
                <a:latin typeface="Courier"/>
                <a:cs typeface="Courier"/>
              </a:rPr>
              <a:t>“</a:t>
            </a:r>
            <a:r>
              <a:rPr lang="en-US" sz="1300" b="1" dirty="0" err="1">
                <a:solidFill>
                  <a:srgbClr val="444444"/>
                </a:solidFill>
                <a:latin typeface="Courier"/>
                <a:cs typeface="Courier"/>
              </a:rPr>
              <a:t>Jasdeep</a:t>
            </a:r>
            <a:r>
              <a:rPr lang="ja-JP" altLang="en-US" sz="1300" b="1" dirty="0">
                <a:solidFill>
                  <a:srgbClr val="444444"/>
                </a:solidFill>
                <a:latin typeface="Courier"/>
                <a:cs typeface="Courier"/>
              </a:rPr>
              <a:t>”</a:t>
            </a: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</a:rPr>
              <a:t> </a:t>
            </a:r>
            <a:r>
              <a:rPr lang="en-US" sz="1300" b="1" dirty="0" smtClean="0">
                <a:solidFill>
                  <a:srgbClr val="444444"/>
                </a:solidFill>
                <a:latin typeface="Courier"/>
                <a:cs typeface="Courier"/>
              </a:rPr>
              <a:t>}</a:t>
            </a:r>
          </a:p>
          <a:p>
            <a:pPr marL="160729" indent="-160729" defTabSz="294669">
              <a:spcBef>
                <a:spcPts val="703"/>
              </a:spcBef>
            </a:pPr>
            <a:endParaRPr lang="en-US" sz="1300" b="1" dirty="0">
              <a:solidFill>
                <a:srgbClr val="444444"/>
              </a:solidFill>
              <a:latin typeface="Courier"/>
              <a:cs typeface="Courier"/>
            </a:endParaRPr>
          </a:p>
          <a:p>
            <a:pPr marL="160729" indent="-160729" defTabSz="294669">
              <a:spcBef>
                <a:spcPts val="703"/>
              </a:spcBef>
            </a:pP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</a:rPr>
              <a:t>user::1::points</a:t>
            </a:r>
          </a:p>
          <a:p>
            <a:pPr marL="160729" indent="-160729" defTabSz="294669">
              <a:spcBef>
                <a:spcPts val="703"/>
              </a:spcBef>
            </a:pP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</a:rPr>
              <a:t>{ points: 1000 }</a:t>
            </a:r>
          </a:p>
          <a:p>
            <a:pPr marL="160729" indent="-160729" defTabSz="294669">
              <a:spcBef>
                <a:spcPts val="703"/>
              </a:spcBef>
            </a:pPr>
            <a:endParaRPr lang="en-US" sz="1300" b="1" dirty="0" smtClean="0">
              <a:solidFill>
                <a:srgbClr val="444444"/>
              </a:solidFill>
              <a:latin typeface="Courier"/>
              <a:cs typeface="Courier"/>
            </a:endParaRPr>
          </a:p>
          <a:p>
            <a:pPr marL="160729" indent="-160729" defTabSz="294669">
              <a:spcBef>
                <a:spcPts val="703"/>
              </a:spcBef>
            </a:pPr>
            <a:r>
              <a:rPr lang="en-US" sz="1300" b="1" dirty="0" smtClean="0">
                <a:solidFill>
                  <a:srgbClr val="444444"/>
                </a:solidFill>
                <a:latin typeface="Courier"/>
                <a:cs typeface="Courier"/>
              </a:rPr>
              <a:t>user</a:t>
            </a: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</a:rPr>
              <a:t>::1::</a:t>
            </a:r>
            <a:r>
              <a:rPr lang="en-US" sz="1300" b="1" dirty="0" err="1">
                <a:solidFill>
                  <a:srgbClr val="444444"/>
                </a:solidFill>
                <a:latin typeface="Courier"/>
                <a:cs typeface="Courier"/>
              </a:rPr>
              <a:t>shopping_carts</a:t>
            </a:r>
            <a:endParaRPr lang="en-US" sz="1300" b="1" dirty="0">
              <a:solidFill>
                <a:srgbClr val="444444"/>
              </a:solidFill>
              <a:latin typeface="Courier"/>
              <a:cs typeface="Courier"/>
            </a:endParaRPr>
          </a:p>
          <a:p>
            <a:pPr marL="160729" indent="-160729" defTabSz="294669">
              <a:spcBef>
                <a:spcPts val="703"/>
              </a:spcBef>
            </a:pP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</a:rPr>
              <a:t>{ carts: [ 1000, 1001, 1002 </a:t>
            </a:r>
            <a:r>
              <a:rPr lang="en-US" sz="1300" b="1" dirty="0" smtClean="0">
                <a:solidFill>
                  <a:srgbClr val="444444"/>
                </a:solidFill>
                <a:latin typeface="Courier"/>
                <a:cs typeface="Courier"/>
              </a:rPr>
              <a:t>],</a:t>
            </a:r>
          </a:p>
          <a:p>
            <a:pPr marL="160729" indent="-160729" defTabSz="294669">
              <a:spcBef>
                <a:spcPts val="703"/>
              </a:spcBef>
            </a:pPr>
            <a:r>
              <a:rPr lang="en-US" sz="1300" b="1" dirty="0" smtClean="0">
                <a:solidFill>
                  <a:srgbClr val="444444"/>
                </a:solidFill>
                <a:latin typeface="Courier"/>
                <a:cs typeface="Courier"/>
              </a:rPr>
              <a:t>	</a:t>
            </a:r>
            <a:r>
              <a:rPr lang="en-US" sz="1300" b="1" dirty="0" err="1" smtClean="0">
                <a:solidFill>
                  <a:srgbClr val="444444"/>
                </a:solidFill>
                <a:latin typeface="Courier"/>
                <a:cs typeface="Courier"/>
              </a:rPr>
              <a:t>products_bought</a:t>
            </a: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</a:rPr>
              <a:t>: [ 2000, 2001, 2002] }</a:t>
            </a:r>
          </a:p>
          <a:p>
            <a:pPr marL="160729" indent="-160729" defTabSz="294669">
              <a:spcBef>
                <a:spcPts val="703"/>
              </a:spcBef>
            </a:pPr>
            <a:endParaRPr lang="en-US" sz="1300" b="1" dirty="0" smtClean="0">
              <a:solidFill>
                <a:srgbClr val="444444"/>
              </a:solidFill>
              <a:latin typeface="Courier"/>
              <a:cs typeface="Courier"/>
            </a:endParaRPr>
          </a:p>
          <a:p>
            <a:pPr marL="160729" indent="-160729" defTabSz="294669">
              <a:spcBef>
                <a:spcPts val="703"/>
              </a:spcBef>
            </a:pPr>
            <a:r>
              <a:rPr lang="en-US" sz="1300" b="1" dirty="0" smtClean="0">
                <a:solidFill>
                  <a:srgbClr val="444444"/>
                </a:solidFill>
                <a:latin typeface="Courier"/>
                <a:cs typeface="Courier"/>
              </a:rPr>
              <a:t>user</a:t>
            </a: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</a:rPr>
              <a:t>::1::</a:t>
            </a:r>
            <a:r>
              <a:rPr lang="en-US" sz="1300" b="1" dirty="0" err="1">
                <a:solidFill>
                  <a:srgbClr val="444444"/>
                </a:solidFill>
                <a:latin typeface="Courier"/>
                <a:cs typeface="Courier"/>
              </a:rPr>
              <a:t>games_won</a:t>
            </a:r>
            <a:endParaRPr lang="en-US" sz="1300" b="1" dirty="0">
              <a:solidFill>
                <a:srgbClr val="444444"/>
              </a:solidFill>
              <a:latin typeface="Courier"/>
              <a:cs typeface="Courier"/>
            </a:endParaRPr>
          </a:p>
          <a:p>
            <a:pPr marL="160729" indent="-160729" defTabSz="294669">
              <a:spcBef>
                <a:spcPts val="703"/>
              </a:spcBef>
            </a:pP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</a:rPr>
              <a:t>{ </a:t>
            </a:r>
            <a:r>
              <a:rPr lang="en-US" sz="1300" b="1" dirty="0" err="1">
                <a:solidFill>
                  <a:srgbClr val="444444"/>
                </a:solidFill>
                <a:latin typeface="Courier"/>
                <a:cs typeface="Courier"/>
              </a:rPr>
              <a:t>game_ids</a:t>
            </a: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</a:rPr>
              <a:t>: [ 3000, 3001, 3002, 3004] }</a:t>
            </a:r>
          </a:p>
          <a:p>
            <a:pPr marL="160729" indent="-160729" defTabSz="294669">
              <a:spcBef>
                <a:spcPts val="703"/>
              </a:spcBef>
            </a:pPr>
            <a:endParaRPr lang="en-US" sz="1300" b="1" dirty="0" smtClean="0">
              <a:solidFill>
                <a:srgbClr val="444444"/>
              </a:solidFill>
              <a:latin typeface="Courier"/>
              <a:cs typeface="Courier"/>
            </a:endParaRPr>
          </a:p>
          <a:p>
            <a:pPr marL="160729" indent="-160729" defTabSz="294669">
              <a:spcBef>
                <a:spcPts val="703"/>
              </a:spcBef>
            </a:pPr>
            <a:r>
              <a:rPr lang="en-US" sz="1300" b="1" dirty="0" smtClean="0">
                <a:solidFill>
                  <a:srgbClr val="444444"/>
                </a:solidFill>
                <a:latin typeface="Courier"/>
                <a:cs typeface="Courier"/>
              </a:rPr>
              <a:t>user</a:t>
            </a: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</a:rPr>
              <a:t>::1::</a:t>
            </a:r>
            <a:r>
              <a:rPr lang="en-US" sz="1300" b="1" dirty="0" err="1">
                <a:solidFill>
                  <a:srgbClr val="444444"/>
                </a:solidFill>
                <a:latin typeface="Courier"/>
                <a:cs typeface="Courier"/>
              </a:rPr>
              <a:t>notification_count</a:t>
            </a:r>
            <a:endParaRPr lang="en-US" sz="1300" b="1" dirty="0">
              <a:solidFill>
                <a:srgbClr val="444444"/>
              </a:solidFill>
              <a:latin typeface="Courier"/>
              <a:cs typeface="Courier"/>
            </a:endParaRPr>
          </a:p>
          <a:p>
            <a:pPr marL="160729" indent="-160729" defTabSz="294669">
              <a:spcBef>
                <a:spcPts val="703"/>
              </a:spcBef>
            </a:pP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</a:rPr>
              <a:t>57</a:t>
            </a:r>
          </a:p>
          <a:p>
            <a:pPr marL="160729" indent="-160729" defTabSz="294669">
              <a:spcBef>
                <a:spcPts val="703"/>
              </a:spcBef>
            </a:pP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</a:rPr>
              <a:t>user::1::notifications::57</a:t>
            </a:r>
          </a:p>
          <a:p>
            <a:pPr marL="160729" indent="-160729" defTabSz="294669">
              <a:spcBef>
                <a:spcPts val="703"/>
              </a:spcBef>
            </a:pP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</a:rPr>
              <a:t>{ message: </a:t>
            </a:r>
            <a:r>
              <a:rPr lang="ja-JP" altLang="en-US" sz="1300" b="1" dirty="0">
                <a:solidFill>
                  <a:srgbClr val="444444"/>
                </a:solidFill>
                <a:latin typeface="Courier"/>
                <a:cs typeface="Courier"/>
              </a:rPr>
              <a:t>“</a:t>
            </a: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</a:rPr>
              <a:t>Hi Bob</a:t>
            </a:r>
            <a:r>
              <a:rPr lang="ja-JP" altLang="en-US" sz="1300" b="1" dirty="0">
                <a:solidFill>
                  <a:srgbClr val="444444"/>
                </a:solidFill>
                <a:latin typeface="Courier"/>
                <a:cs typeface="Courier"/>
              </a:rPr>
              <a:t>”</a:t>
            </a: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</a:rPr>
              <a:t> }</a:t>
            </a:r>
          </a:p>
          <a:p>
            <a:pPr marL="160729" indent="-160729" defTabSz="294669">
              <a:spcBef>
                <a:spcPts val="703"/>
              </a:spcBef>
            </a:pP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</a:rPr>
              <a:t>user::1::notifications::56</a:t>
            </a:r>
          </a:p>
          <a:p>
            <a:pPr marL="160729" indent="-160729" defTabSz="294669">
              <a:spcBef>
                <a:spcPts val="703"/>
              </a:spcBef>
            </a:pP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</a:rPr>
              <a:t>{ message: </a:t>
            </a:r>
            <a:r>
              <a:rPr lang="ja-JP" altLang="en-US" sz="1300" b="1" dirty="0">
                <a:solidFill>
                  <a:srgbClr val="444444"/>
                </a:solidFill>
                <a:latin typeface="Courier"/>
                <a:cs typeface="Courier"/>
              </a:rPr>
              <a:t>“</a:t>
            </a: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</a:rPr>
              <a:t>Happy Hour?</a:t>
            </a:r>
            <a:r>
              <a:rPr lang="ja-JP" altLang="en-US" sz="1300" b="1" dirty="0">
                <a:solidFill>
                  <a:srgbClr val="444444"/>
                </a:solidFill>
                <a:latin typeface="Courier"/>
                <a:cs typeface="Courier"/>
              </a:rPr>
              <a:t>”</a:t>
            </a: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</a:rPr>
              <a:t> }</a:t>
            </a:r>
            <a:endParaRPr lang="en-US" sz="1300" b="1" dirty="0">
              <a:solidFill>
                <a:srgbClr val="444444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20556619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real world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4294967295"/>
          </p:nvPr>
        </p:nvSpPr>
        <p:spPr>
          <a:xfrm>
            <a:off x="0" y="6356350"/>
            <a:ext cx="2895600" cy="365125"/>
          </a:xfrm>
        </p:spPr>
        <p:txBody>
          <a:bodyPr/>
          <a:lstStyle/>
          <a:p>
            <a:r>
              <a:rPr lang="en-US" smtClean="0"/>
              <a:t>©2014 Couchbase, Inc.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399463" y="6356350"/>
            <a:ext cx="744537" cy="365125"/>
          </a:xfrm>
        </p:spPr>
        <p:txBody>
          <a:bodyPr/>
          <a:lstStyle/>
          <a:p>
            <a:fld id="{2066355A-084C-D24E-9AD2-7E4FC41EA627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361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We have a fixed stock of any given item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We need to store a variable number of images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Images are loaded in batches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We handle use upload of images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/>
              <a:t>Products have names we want to be able to search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Product catalog - Requirements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36439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"/>
            </a:pPr>
            <a:r>
              <a:rPr lang="en-US" dirty="0" smtClean="0"/>
              <a:t>Stock needs to be consistent, use a atomic counter</a:t>
            </a:r>
          </a:p>
          <a:p>
            <a:pPr marL="285750" indent="-285750">
              <a:buFont typeface="Wingdings" charset="2"/>
              <a:buChar char=""/>
            </a:pPr>
            <a:r>
              <a:rPr lang="en-US" dirty="0" smtClean="0"/>
              <a:t>Images need to be retrieved in batches fits counter id pattern</a:t>
            </a:r>
          </a:p>
          <a:p>
            <a:pPr marL="285750" indent="-285750">
              <a:buFont typeface="Wingdings" charset="2"/>
              <a:buChar char=""/>
            </a:pPr>
            <a:r>
              <a:rPr lang="en-US" dirty="0" smtClean="0"/>
              <a:t>Users upload a variable number of images, so use a counter id pattern</a:t>
            </a:r>
          </a:p>
          <a:p>
            <a:pPr marL="285750" indent="-285750">
              <a:buFont typeface="Wingdings" charset="2"/>
              <a:buChar char=""/>
            </a:pPr>
            <a:r>
              <a:rPr lang="en-US" dirty="0" smtClean="0"/>
              <a:t>We need to search, use a Index</a:t>
            </a:r>
          </a:p>
          <a:p>
            <a:pPr marL="285750" indent="-285750">
              <a:buFont typeface="Wingdings" charset="2"/>
              <a:buChar char=""/>
            </a:pPr>
            <a:endParaRPr lang="en-US" dirty="0" smtClean="0"/>
          </a:p>
          <a:p>
            <a:pPr marL="285750" indent="-285750">
              <a:buFont typeface="Wingdings" charset="2"/>
              <a:buChar char=""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Product </a:t>
            </a:r>
            <a:r>
              <a:rPr lang="en-US" dirty="0" smtClean="0"/>
              <a:t>catalog	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©2014 Couchbase, Inc.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77645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"/>
            </a:pPr>
            <a:r>
              <a:rPr lang="en-US" dirty="0" smtClean="0"/>
              <a:t>Proven in production</a:t>
            </a:r>
          </a:p>
          <a:p>
            <a:pPr marL="285750" indent="-285750">
              <a:buFont typeface="Wingdings" charset="2"/>
              <a:buChar char=""/>
            </a:pPr>
            <a:r>
              <a:rPr lang="en-US" dirty="0" smtClean="0"/>
              <a:t>Well understood performance characteristics</a:t>
            </a:r>
          </a:p>
          <a:p>
            <a:pPr marL="285750" indent="-285750">
              <a:buFont typeface="Wingdings" charset="2"/>
              <a:buChar char=""/>
            </a:pPr>
            <a:r>
              <a:rPr lang="en-US" dirty="0" smtClean="0"/>
              <a:t>Developers know </a:t>
            </a:r>
            <a:r>
              <a:rPr lang="en-US" dirty="0"/>
              <a:t>the stumbling </a:t>
            </a:r>
            <a:r>
              <a:rPr lang="en-US" dirty="0" smtClean="0"/>
              <a:t>blocks</a:t>
            </a:r>
          </a:p>
          <a:p>
            <a:pPr marL="285750" indent="-285750">
              <a:buFont typeface="Wingdings" charset="2"/>
              <a:buChar char=""/>
            </a:pPr>
            <a:r>
              <a:rPr lang="en-US" dirty="0" smtClean="0"/>
              <a:t>Easy to grasp model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Relational is really good!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930427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Model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©2014 Couchbase, Inc.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2268444" y="1782864"/>
            <a:ext cx="4572000" cy="344709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300" b="1" dirty="0">
                <a:latin typeface="Courier"/>
                <a:cs typeface="Courier"/>
              </a:rPr>
              <a:t>prod:101 </a:t>
            </a:r>
            <a:endParaRPr lang="en-US" sz="1300" b="1" dirty="0" smtClean="0">
              <a:latin typeface="Courier"/>
              <a:cs typeface="Courier"/>
            </a:endParaRPr>
          </a:p>
          <a:p>
            <a:r>
              <a:rPr lang="en-US" sz="1300" b="1" dirty="0" smtClean="0">
                <a:latin typeface="Courier"/>
                <a:cs typeface="Courier"/>
              </a:rPr>
              <a:t>{ name</a:t>
            </a:r>
            <a:r>
              <a:rPr lang="en-US" sz="1300" b="1" dirty="0">
                <a:latin typeface="Courier"/>
                <a:cs typeface="Courier"/>
              </a:rPr>
              <a:t>: “my-product</a:t>
            </a:r>
            <a:r>
              <a:rPr lang="en-US" sz="1300" b="1" dirty="0" smtClean="0">
                <a:latin typeface="Courier"/>
                <a:cs typeface="Courier"/>
              </a:rPr>
              <a:t>”,</a:t>
            </a:r>
          </a:p>
          <a:p>
            <a:r>
              <a:rPr lang="en-US" sz="1300" b="1" dirty="0" smtClean="0">
                <a:latin typeface="Courier"/>
                <a:cs typeface="Courier"/>
              </a:rPr>
              <a:t>  description: “a thing”, …}</a:t>
            </a:r>
            <a:endParaRPr lang="en-US" sz="1300" b="1" dirty="0">
              <a:latin typeface="Courier"/>
              <a:cs typeface="Courier"/>
            </a:endParaRPr>
          </a:p>
          <a:p>
            <a:endParaRPr lang="en-US" sz="1300" b="1" dirty="0">
              <a:latin typeface="Courier"/>
              <a:cs typeface="Courier"/>
            </a:endParaRPr>
          </a:p>
          <a:p>
            <a:endParaRPr lang="en-US" sz="1300" b="1" dirty="0">
              <a:latin typeface="Courier"/>
              <a:cs typeface="Courier"/>
            </a:endParaRPr>
          </a:p>
          <a:p>
            <a:r>
              <a:rPr lang="en-US" sz="1300" b="1" dirty="0">
                <a:latin typeface="Courier"/>
                <a:cs typeface="Courier"/>
              </a:rPr>
              <a:t>prod:101:</a:t>
            </a:r>
            <a:r>
              <a:rPr lang="en-US" sz="1300" b="1" dirty="0" smtClean="0">
                <a:latin typeface="Courier"/>
                <a:cs typeface="Courier"/>
              </a:rPr>
              <a:t>image_counter</a:t>
            </a:r>
          </a:p>
          <a:p>
            <a:r>
              <a:rPr lang="en-US" sz="1300" b="1" dirty="0">
                <a:latin typeface="Courier"/>
                <a:cs typeface="Courier"/>
              </a:rPr>
              <a:t>1</a:t>
            </a:r>
            <a:endParaRPr lang="en-US" sz="1300" b="1" dirty="0" smtClean="0">
              <a:latin typeface="Courier"/>
              <a:cs typeface="Courier"/>
            </a:endParaRPr>
          </a:p>
          <a:p>
            <a:endParaRPr lang="en-US" sz="1300" b="1" dirty="0">
              <a:latin typeface="Courier"/>
              <a:cs typeface="Courier"/>
            </a:endParaRPr>
          </a:p>
          <a:p>
            <a:r>
              <a:rPr lang="en-US" sz="1300" b="1" dirty="0">
                <a:latin typeface="Courier"/>
                <a:cs typeface="Courier"/>
              </a:rPr>
              <a:t>prod:101:</a:t>
            </a:r>
            <a:r>
              <a:rPr lang="en-US" sz="1300" b="1" dirty="0" smtClean="0">
                <a:latin typeface="Courier"/>
                <a:cs typeface="Courier"/>
              </a:rPr>
              <a:t>image:1 </a:t>
            </a:r>
          </a:p>
          <a:p>
            <a:r>
              <a:rPr lang="en-US" sz="1300" b="1" dirty="0" smtClean="0">
                <a:latin typeface="Courier"/>
                <a:cs typeface="Courier"/>
              </a:rPr>
              <a:t>http://</a:t>
            </a:r>
            <a:r>
              <a:rPr lang="en-US" sz="1300" b="1" dirty="0" err="1" smtClean="0">
                <a:latin typeface="Courier"/>
                <a:cs typeface="Courier"/>
              </a:rPr>
              <a:t>cdn.for.my.image</a:t>
            </a:r>
            <a:r>
              <a:rPr lang="en-US" sz="1300" b="1" dirty="0" smtClean="0">
                <a:latin typeface="Courier"/>
                <a:cs typeface="Courier"/>
              </a:rPr>
              <a:t>/</a:t>
            </a:r>
            <a:r>
              <a:rPr lang="en-US" sz="1300" b="1" dirty="0" err="1" smtClean="0">
                <a:latin typeface="Courier"/>
                <a:cs typeface="Courier"/>
              </a:rPr>
              <a:t>image_id</a:t>
            </a:r>
            <a:endParaRPr lang="en-US" sz="1300" b="1" dirty="0">
              <a:latin typeface="Courier"/>
              <a:cs typeface="Courier"/>
            </a:endParaRPr>
          </a:p>
          <a:p>
            <a:endParaRPr lang="en-US" sz="1300" b="1" dirty="0">
              <a:latin typeface="Courier"/>
              <a:cs typeface="Courier"/>
            </a:endParaRPr>
          </a:p>
          <a:p>
            <a:r>
              <a:rPr lang="en-US" sz="1300" b="1" dirty="0">
                <a:latin typeface="Courier"/>
                <a:cs typeface="Courier"/>
              </a:rPr>
              <a:t>prod:101:</a:t>
            </a:r>
            <a:r>
              <a:rPr lang="en-US" sz="1300" b="1" dirty="0" smtClean="0">
                <a:latin typeface="Courier"/>
                <a:cs typeface="Courier"/>
              </a:rPr>
              <a:t>stock</a:t>
            </a:r>
          </a:p>
          <a:p>
            <a:r>
              <a:rPr lang="en-US" sz="1300" b="1" dirty="0" smtClean="0">
                <a:latin typeface="Courier"/>
                <a:cs typeface="Courier"/>
              </a:rPr>
              <a:t>5</a:t>
            </a:r>
            <a:endParaRPr lang="en-US" sz="1300" b="1" dirty="0">
              <a:latin typeface="Courier"/>
              <a:cs typeface="Courier"/>
            </a:endParaRPr>
          </a:p>
          <a:p>
            <a:endParaRPr lang="en-US" sz="1300" b="1" dirty="0">
              <a:latin typeface="Courier"/>
              <a:cs typeface="Courier"/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27768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Index the name via a View (in Couchbase)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Hook into </a:t>
            </a:r>
            <a:r>
              <a:rPr lang="en-US" dirty="0" err="1" smtClean="0"/>
              <a:t>Elasticsearch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Search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©2014 Couchbase, Inc.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85510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0" y="6356350"/>
            <a:ext cx="2895600" cy="365125"/>
          </a:xfrm>
        </p:spPr>
        <p:txBody>
          <a:bodyPr/>
          <a:lstStyle/>
          <a:p>
            <a:r>
              <a:rPr lang="en-US" smtClean="0"/>
              <a:t>©2014 Couchbase, Inc.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8399463" y="6356350"/>
            <a:ext cx="744537" cy="365125"/>
          </a:xfrm>
        </p:spPr>
        <p:txBody>
          <a:bodyPr/>
          <a:lstStyle/>
          <a:p>
            <a:fld id="{2066355A-084C-D24E-9AD2-7E4FC41EA627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6006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"/>
            </a:pPr>
            <a:r>
              <a:rPr lang="en-US" dirty="0" smtClean="0"/>
              <a:t>Sharding breaks the model</a:t>
            </a:r>
          </a:p>
          <a:p>
            <a:pPr marL="285750" indent="-285750">
              <a:buFont typeface="Wingdings" charset="2"/>
              <a:buChar char=""/>
            </a:pPr>
            <a:r>
              <a:rPr lang="en-US" dirty="0" smtClean="0"/>
              <a:t>Scaling is very manual</a:t>
            </a:r>
          </a:p>
          <a:p>
            <a:pPr marL="285750" indent="-285750">
              <a:buFont typeface="Wingdings" charset="2"/>
              <a:buChar char=""/>
            </a:pPr>
            <a:r>
              <a:rPr lang="en-US" dirty="0" smtClean="0"/>
              <a:t>Hitting the speed ceiling</a:t>
            </a:r>
          </a:p>
          <a:p>
            <a:pPr marL="285750" indent="-285750">
              <a:buFont typeface="Wingdings" charset="2"/>
              <a:buChar char=""/>
            </a:pPr>
            <a:r>
              <a:rPr lang="en-US" dirty="0" smtClean="0"/>
              <a:t>External caches</a:t>
            </a:r>
          </a:p>
          <a:p>
            <a:pPr marL="285750" indent="-285750">
              <a:buFont typeface="Wingdings" charset="2"/>
              <a:buChar char=""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relational can be hard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©2014 Couchbase, Inc.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2719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Key Value Stores</a:t>
            </a:r>
            <a:endParaRPr lang="en-US" dirty="0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0" y="6356351"/>
            <a:ext cx="2895600" cy="366183"/>
          </a:xfrm>
        </p:spPr>
        <p:txBody>
          <a:bodyPr/>
          <a:lstStyle/>
          <a:p>
            <a:r>
              <a:rPr lang="en-US" smtClean="0"/>
              <a:t>©2014 Couchbase, Inc.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8399464" y="6356351"/>
            <a:ext cx="744537" cy="366183"/>
          </a:xfrm>
        </p:spPr>
        <p:txBody>
          <a:bodyPr/>
          <a:lstStyle/>
          <a:p>
            <a:fld id="{2066355A-084C-D24E-9AD2-7E4FC41EA627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43082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/>
              <a:buChar char="•"/>
            </a:pPr>
            <a:r>
              <a:rPr lang="en-US" dirty="0"/>
              <a:t>SET </a:t>
            </a:r>
            <a:r>
              <a:rPr lang="en-US" i="1" dirty="0"/>
              <a:t>key, value</a:t>
            </a:r>
          </a:p>
          <a:p>
            <a:pPr lvl="1" indent="0">
              <a:buNone/>
            </a:pPr>
            <a:r>
              <a:rPr lang="en-US" i="1" dirty="0"/>
              <a:t> 	</a:t>
            </a:r>
            <a:r>
              <a:rPr lang="en-US" b="0" dirty="0">
                <a:latin typeface="Inconsolata"/>
                <a:cs typeface="Inconsolata"/>
              </a:rPr>
              <a:t>SET “a”, “some value” # =&gt; </a:t>
            </a:r>
            <a:r>
              <a:rPr lang="en-US" b="0" dirty="0" smtClean="0">
                <a:latin typeface="Inconsolata"/>
                <a:cs typeface="Inconsolata"/>
              </a:rPr>
              <a:t>true</a:t>
            </a:r>
          </a:p>
          <a:p>
            <a:pPr lvl="1" indent="0">
              <a:buNone/>
            </a:pPr>
            <a:endParaRPr lang="en-US" dirty="0" smtClean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GET </a:t>
            </a:r>
            <a:r>
              <a:rPr lang="en-US" i="1" dirty="0" smtClean="0"/>
              <a:t>key</a:t>
            </a:r>
          </a:p>
          <a:p>
            <a:pPr lvl="1" indent="0">
              <a:buNone/>
            </a:pPr>
            <a:r>
              <a:rPr lang="en-US" i="1" dirty="0"/>
              <a:t>	</a:t>
            </a:r>
            <a:r>
              <a:rPr lang="en-US" b="0" dirty="0" smtClean="0">
                <a:latin typeface="Inconsolata"/>
                <a:cs typeface="Inconsolata"/>
              </a:rPr>
              <a:t>GET “a” # =&gt; “some value”</a:t>
            </a:r>
          </a:p>
          <a:p>
            <a:pPr lvl="1" indent="0">
              <a:buNone/>
            </a:pPr>
            <a:endParaRPr lang="en-US" b="0" dirty="0" smtClean="0">
              <a:latin typeface="Inconsolata"/>
              <a:cs typeface="Inconsolata"/>
            </a:endParaRP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DELETE </a:t>
            </a:r>
            <a:r>
              <a:rPr lang="en-US" i="1" dirty="0" smtClean="0"/>
              <a:t>key</a:t>
            </a:r>
          </a:p>
          <a:p>
            <a:pPr lvl="1" indent="0">
              <a:buNone/>
            </a:pPr>
            <a:r>
              <a:rPr lang="en-US" i="1" dirty="0"/>
              <a:t>	</a:t>
            </a:r>
            <a:r>
              <a:rPr lang="en-US" b="0" dirty="0" smtClean="0">
                <a:latin typeface="Inconsolata"/>
                <a:cs typeface="Inconsolata"/>
              </a:rPr>
              <a:t>DELETE “</a:t>
            </a:r>
            <a:r>
              <a:rPr lang="en-US" b="0" dirty="0">
                <a:latin typeface="Inconsolata"/>
                <a:cs typeface="Inconsolata"/>
              </a:rPr>
              <a:t>a” # =&gt; </a:t>
            </a:r>
            <a:r>
              <a:rPr lang="en-US" b="0" dirty="0" smtClean="0">
                <a:latin typeface="Inconsolata"/>
                <a:cs typeface="Inconsolata"/>
              </a:rPr>
              <a:t>true</a:t>
            </a:r>
            <a:endParaRPr lang="en-US" b="0" dirty="0">
              <a:latin typeface="Inconsolata"/>
              <a:cs typeface="Inconsolata"/>
            </a:endParaRPr>
          </a:p>
          <a:p>
            <a:pPr marL="587375" lvl="1" indent="-285750">
              <a:buFont typeface="Arial"/>
              <a:buChar char="•"/>
            </a:pPr>
            <a:endParaRPr lang="en-US" i="1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Operations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©2014 Couchbase, Inc.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44993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/>
              <a:buChar char="•"/>
            </a:pPr>
            <a:r>
              <a:rPr lang="en-US" dirty="0"/>
              <a:t>ADD </a:t>
            </a:r>
            <a:r>
              <a:rPr lang="en-US" i="1" dirty="0"/>
              <a:t>key, value</a:t>
            </a:r>
          </a:p>
          <a:p>
            <a:pPr lvl="1" indent="0">
              <a:buNone/>
            </a:pPr>
            <a:r>
              <a:rPr lang="en-US" i="1" dirty="0"/>
              <a:t>	</a:t>
            </a:r>
            <a:r>
              <a:rPr lang="en-US" b="0" dirty="0" smtClean="0">
                <a:latin typeface="Inconsolata"/>
                <a:cs typeface="Inconsolata"/>
              </a:rPr>
              <a:t>ADD “b”, “something else” </a:t>
            </a:r>
            <a:r>
              <a:rPr lang="en-US" b="0" dirty="0">
                <a:latin typeface="Inconsolata"/>
                <a:cs typeface="Inconsolata"/>
              </a:rPr>
              <a:t># =&gt; </a:t>
            </a:r>
            <a:r>
              <a:rPr lang="en-US" b="0" dirty="0" smtClean="0">
                <a:latin typeface="Inconsolata"/>
                <a:cs typeface="Inconsolata"/>
              </a:rPr>
              <a:t>true</a:t>
            </a:r>
          </a:p>
          <a:p>
            <a:pPr lvl="1" indent="0">
              <a:buNone/>
            </a:pPr>
            <a:r>
              <a:rPr lang="en-US" i="1" dirty="0"/>
              <a:t>	</a:t>
            </a:r>
            <a:r>
              <a:rPr lang="en-US" b="0" dirty="0">
                <a:latin typeface="Inconsolata"/>
                <a:cs typeface="Inconsolata"/>
              </a:rPr>
              <a:t>ADD “b”, “something else” # =&gt; </a:t>
            </a:r>
            <a:r>
              <a:rPr lang="en-US" b="0" dirty="0" smtClean="0">
                <a:latin typeface="Inconsolata"/>
                <a:cs typeface="Inconsolata"/>
              </a:rPr>
              <a:t>false</a:t>
            </a:r>
          </a:p>
          <a:p>
            <a:pPr lvl="1" indent="0">
              <a:buNone/>
            </a:pPr>
            <a:endParaRPr lang="en-US" i="1" dirty="0"/>
          </a:p>
          <a:p>
            <a:pPr marL="285750" indent="-285750">
              <a:buFont typeface="Arial"/>
              <a:buChar char="•"/>
            </a:pPr>
            <a:r>
              <a:rPr lang="en-US" dirty="0"/>
              <a:t>REPLACE </a:t>
            </a:r>
            <a:r>
              <a:rPr lang="en-US" i="1" dirty="0"/>
              <a:t>key, value</a:t>
            </a:r>
          </a:p>
          <a:p>
            <a:pPr marL="0" lvl="1" indent="0">
              <a:buClrTx/>
              <a:buNone/>
            </a:pPr>
            <a:r>
              <a:rPr lang="en-US" i="1" dirty="0"/>
              <a:t>	</a:t>
            </a:r>
            <a:r>
              <a:rPr lang="en-US" b="0" dirty="0" smtClean="0">
                <a:latin typeface="Inconsolata"/>
                <a:cs typeface="Inconsolata"/>
              </a:rPr>
              <a:t>REPLACE “b”, “foo” </a:t>
            </a:r>
            <a:r>
              <a:rPr lang="en-US" b="0" dirty="0">
                <a:latin typeface="Inconsolata"/>
                <a:cs typeface="Inconsolata"/>
              </a:rPr>
              <a:t># =&gt; </a:t>
            </a:r>
            <a:r>
              <a:rPr lang="en-US" b="0" dirty="0" smtClean="0">
                <a:latin typeface="Inconsolata"/>
                <a:cs typeface="Inconsolata"/>
              </a:rPr>
              <a:t>true</a:t>
            </a:r>
          </a:p>
          <a:p>
            <a:pPr marL="0" lvl="1" indent="0">
              <a:buClrTx/>
              <a:buNone/>
            </a:pPr>
            <a:r>
              <a:rPr lang="en-US" b="0" dirty="0" smtClean="0">
                <a:latin typeface="Inconsolata"/>
                <a:cs typeface="Inconsolata"/>
              </a:rPr>
              <a:t>	REPLACE “not a key”</a:t>
            </a:r>
            <a:r>
              <a:rPr lang="en-US" b="0" dirty="0">
                <a:latin typeface="Inconsolata"/>
                <a:cs typeface="Inconsolata"/>
              </a:rPr>
              <a:t>, “foo” # =&gt; </a:t>
            </a:r>
            <a:r>
              <a:rPr lang="en-US" b="0" dirty="0" smtClean="0">
                <a:latin typeface="Inconsolata"/>
                <a:cs typeface="Inconsolata"/>
              </a:rPr>
              <a:t>true</a:t>
            </a:r>
            <a:endParaRPr lang="en-US" b="0" dirty="0">
              <a:latin typeface="Inconsolata"/>
              <a:cs typeface="Inconsolata"/>
            </a:endParaRPr>
          </a:p>
          <a:p>
            <a:pPr marL="0" lvl="1" indent="0">
              <a:buClrTx/>
              <a:buNone/>
            </a:pPr>
            <a:endParaRPr lang="en-US" b="0" dirty="0" smtClean="0">
              <a:latin typeface="Inconsolata"/>
              <a:cs typeface="Inconsolata"/>
            </a:endParaRPr>
          </a:p>
          <a:p>
            <a:pPr marL="0" lvl="1" indent="0">
              <a:buClrTx/>
              <a:buNone/>
            </a:pPr>
            <a:endParaRPr lang="en-US" i="1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©2014 Couchbase, Inc.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5998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uchbase_ruby_kv_demo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98563" y="1417638"/>
            <a:ext cx="6762750" cy="4719637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Couchbase as a Key Value store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2669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"/>
            </a:pPr>
            <a:r>
              <a:rPr lang="en-US" dirty="0" smtClean="0"/>
              <a:t>Very easy to distribute</a:t>
            </a:r>
          </a:p>
          <a:p>
            <a:pPr marL="285750" indent="-285750">
              <a:buFont typeface="Wingdings" charset="2"/>
              <a:buChar char=""/>
            </a:pPr>
            <a:r>
              <a:rPr lang="en-US" dirty="0" smtClean="0"/>
              <a:t>Very fast</a:t>
            </a:r>
          </a:p>
          <a:p>
            <a:pPr marL="285750" indent="-285750">
              <a:buFont typeface="Wingdings" charset="2"/>
              <a:buChar char=""/>
            </a:pPr>
            <a:r>
              <a:rPr lang="en-US" dirty="0" smtClean="0"/>
              <a:t>Simple core model</a:t>
            </a:r>
          </a:p>
          <a:p>
            <a:pPr marL="285750" indent="-285750">
              <a:buFont typeface="Wingdings" charset="2"/>
              <a:buChar char=""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so simple?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©2014 Couchbase, Inc.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14705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Couchbase Connect 2014">
  <a:themeElements>
    <a:clrScheme name="Couchbase">
      <a:dk1>
        <a:srgbClr val="333333"/>
      </a:dk1>
      <a:lt1>
        <a:sysClr val="window" lastClr="FFFFFF"/>
      </a:lt1>
      <a:dk2>
        <a:srgbClr val="333333"/>
      </a:dk2>
      <a:lt2>
        <a:srgbClr val="FFFFFF"/>
      </a:lt2>
      <a:accent1>
        <a:srgbClr val="CC2A2E"/>
      </a:accent1>
      <a:accent2>
        <a:srgbClr val="00B0E4"/>
      </a:accent2>
      <a:accent3>
        <a:srgbClr val="CCCCCC"/>
      </a:accent3>
      <a:accent4>
        <a:srgbClr val="999999"/>
      </a:accent4>
      <a:accent5>
        <a:srgbClr val="333333"/>
      </a:accent5>
      <a:accent6>
        <a:srgbClr val="2F6E7A"/>
      </a:accent6>
      <a:hlink>
        <a:srgbClr val="BB1426"/>
      </a:hlink>
      <a:folHlink>
        <a:srgbClr val="24A1DB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 dirty="0" smtClean="0">
            <a:solidFill>
              <a:srgbClr val="333333"/>
            </a:solidFill>
            <a:latin typeface="Arial"/>
            <a:cs typeface="Arial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dirty="0" err="1">
            <a:solidFill>
              <a:srgbClr val="333333"/>
            </a:solidFill>
            <a:latin typeface="Arial"/>
            <a:cs typeface="Arial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B6F2769-7194-4217-93D3-3AF3A4742282}">
  <ds:schemaRefs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sharepoint/v3/field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Couchbase Connect 2014.potx</Template>
  <TotalTime>1572</TotalTime>
  <Words>1165</Words>
  <Application>Microsoft Macintosh PowerPoint</Application>
  <PresentationFormat>On-screen Show (4:3)</PresentationFormat>
  <Paragraphs>282</Paragraphs>
  <Slides>32</Slides>
  <Notes>12</Notes>
  <HiddenSlides>0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3" baseType="lpstr">
      <vt:lpstr>Couchbase Connect 2014</vt:lpstr>
      <vt:lpstr>Data modeling in Key Value and Document Stores</vt:lpstr>
      <vt:lpstr>Why choose something other then Relational?</vt:lpstr>
      <vt:lpstr>Relational is really good!</vt:lpstr>
      <vt:lpstr>Why relational can be hard</vt:lpstr>
      <vt:lpstr>Key Value Stores</vt:lpstr>
      <vt:lpstr>Operations</vt:lpstr>
      <vt:lpstr>PowerPoint Presentation</vt:lpstr>
      <vt:lpstr>Using Couchbase as a Key Value store</vt:lpstr>
      <vt:lpstr>Why so simple?</vt:lpstr>
      <vt:lpstr>PowerPoint Presentation</vt:lpstr>
      <vt:lpstr>PowerPoint Presentation</vt:lpstr>
      <vt:lpstr>Oh so simple…</vt:lpstr>
      <vt:lpstr>Think Memcached</vt:lpstr>
      <vt:lpstr>Document Stores</vt:lpstr>
      <vt:lpstr>… a Key Value Store ++</vt:lpstr>
      <vt:lpstr>But a key value store after all…</vt:lpstr>
      <vt:lpstr>Indices inside documents</vt:lpstr>
      <vt:lpstr>Data Modeling</vt:lpstr>
      <vt:lpstr>Advantages of modeling as JSON</vt:lpstr>
      <vt:lpstr>JSON</vt:lpstr>
      <vt:lpstr>What to think about</vt:lpstr>
      <vt:lpstr>Data Modeling Patterns</vt:lpstr>
      <vt:lpstr>Referential Keys</vt:lpstr>
      <vt:lpstr>Counter ID</vt:lpstr>
      <vt:lpstr>Combine all the things</vt:lpstr>
      <vt:lpstr>In Action</vt:lpstr>
      <vt:lpstr>The real world</vt:lpstr>
      <vt:lpstr>A Product catalog - Requirements</vt:lpstr>
      <vt:lpstr>A Product catalog </vt:lpstr>
      <vt:lpstr>The Model</vt:lpstr>
      <vt:lpstr>Search</vt:lpstr>
      <vt:lpstr>Thank You!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FileNewTemplate</dc:title>
  <dc:creator>Diana</dc:creator>
  <cp:lastModifiedBy>Philipp Fehre</cp:lastModifiedBy>
  <cp:revision>119</cp:revision>
  <dcterms:created xsi:type="dcterms:W3CDTF">2010-04-12T23:12:02Z</dcterms:created>
  <dcterms:modified xsi:type="dcterms:W3CDTF">2014-10-15T11:47:36Z</dcterms:modified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